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62" r:id="rId7"/>
    <p:sldId id="270" r:id="rId8"/>
    <p:sldId id="342" r:id="rId9"/>
    <p:sldId id="271" r:id="rId10"/>
    <p:sldId id="390" r:id="rId11"/>
    <p:sldId id="273" r:id="rId12"/>
    <p:sldId id="276" r:id="rId13"/>
    <p:sldId id="277" r:id="rId14"/>
    <p:sldId id="278" r:id="rId15"/>
    <p:sldId id="282" r:id="rId16"/>
    <p:sldId id="283" r:id="rId17"/>
    <p:sldId id="284" r:id="rId18"/>
    <p:sldId id="363" r:id="rId19"/>
    <p:sldId id="441" r:id="rId20"/>
    <p:sldId id="442" r:id="rId21"/>
    <p:sldId id="285" r:id="rId22"/>
    <p:sldId id="394" r:id="rId23"/>
    <p:sldId id="286" r:id="rId24"/>
    <p:sldId id="365" r:id="rId25"/>
    <p:sldId id="366" r:id="rId26"/>
    <p:sldId id="367" r:id="rId27"/>
    <p:sldId id="369" r:id="rId28"/>
    <p:sldId id="364" r:id="rId29"/>
    <p:sldId id="287" r:id="rId30"/>
    <p:sldId id="372" r:id="rId31"/>
    <p:sldId id="373" r:id="rId32"/>
    <p:sldId id="371" r:id="rId33"/>
    <p:sldId id="375" r:id="rId34"/>
    <p:sldId id="374" r:id="rId35"/>
    <p:sldId id="376" r:id="rId36"/>
    <p:sldId id="378" r:id="rId37"/>
    <p:sldId id="377" r:id="rId38"/>
    <p:sldId id="379" r:id="rId39"/>
    <p:sldId id="288" r:id="rId40"/>
    <p:sldId id="291" r:id="rId41"/>
    <p:sldId id="289" r:id="rId42"/>
    <p:sldId id="396" r:id="rId43"/>
    <p:sldId id="397" r:id="rId44"/>
    <p:sldId id="398" r:id="rId45"/>
    <p:sldId id="399" r:id="rId46"/>
    <p:sldId id="380" r:id="rId47"/>
    <p:sldId id="400" r:id="rId48"/>
    <p:sldId id="381" r:id="rId49"/>
    <p:sldId id="484" r:id="rId50"/>
    <p:sldId id="489" r:id="rId51"/>
    <p:sldId id="490" r:id="rId52"/>
    <p:sldId id="491" r:id="rId53"/>
    <p:sldId id="492" r:id="rId54"/>
    <p:sldId id="493" r:id="rId55"/>
    <p:sldId id="494" r:id="rId56"/>
    <p:sldId id="496" r:id="rId57"/>
    <p:sldId id="495" r:id="rId58"/>
    <p:sldId id="497" r:id="rId59"/>
    <p:sldId id="498" r:id="rId60"/>
    <p:sldId id="499" r:id="rId61"/>
    <p:sldId id="500" r:id="rId62"/>
    <p:sldId id="488" r:id="rId63"/>
    <p:sldId id="486" r:id="rId64"/>
    <p:sldId id="501" r:id="rId65"/>
    <p:sldId id="487" r:id="rId66"/>
    <p:sldId id="290" r:id="rId67"/>
    <p:sldId id="428" r:id="rId68"/>
    <p:sldId id="430" r:id="rId69"/>
    <p:sldId id="432" r:id="rId70"/>
    <p:sldId id="434" r:id="rId71"/>
    <p:sldId id="435" r:id="rId72"/>
    <p:sldId id="437" r:id="rId73"/>
    <p:sldId id="438" r:id="rId74"/>
    <p:sldId id="439" r:id="rId75"/>
    <p:sldId id="440" r:id="rId76"/>
    <p:sldId id="503" r:id="rId77"/>
    <p:sldId id="502" r:id="rId78"/>
    <p:sldId id="504" r:id="rId79"/>
    <p:sldId id="505" r:id="rId80"/>
    <p:sldId id="506" r:id="rId81"/>
    <p:sldId id="507" r:id="rId82"/>
    <p:sldId id="508" r:id="rId83"/>
    <p:sldId id="509" r:id="rId84"/>
    <p:sldId id="511" r:id="rId85"/>
    <p:sldId id="514" r:id="rId86"/>
    <p:sldId id="528" r:id="rId87"/>
    <p:sldId id="529" r:id="rId88"/>
    <p:sldId id="532" r:id="rId89"/>
    <p:sldId id="533" r:id="rId90"/>
    <p:sldId id="534" r:id="rId91"/>
    <p:sldId id="535" r:id="rId92"/>
    <p:sldId id="530" r:id="rId93"/>
    <p:sldId id="531" r:id="rId94"/>
    <p:sldId id="536" r:id="rId95"/>
    <p:sldId id="537" r:id="rId96"/>
    <p:sldId id="538" r:id="rId97"/>
    <p:sldId id="539" r:id="rId98"/>
    <p:sldId id="540" r:id="rId99"/>
    <p:sldId id="541" r:id="rId100"/>
    <p:sldId id="542" r:id="rId101"/>
    <p:sldId id="543" r:id="rId102"/>
    <p:sldId id="544" r:id="rId103"/>
    <p:sldId id="545" r:id="rId104"/>
    <p:sldId id="546" r:id="rId105"/>
    <p:sldId id="547" r:id="rId106"/>
    <p:sldId id="548" r:id="rId107"/>
    <p:sldId id="551" r:id="rId108"/>
    <p:sldId id="552" r:id="rId109"/>
    <p:sldId id="553" r:id="rId110"/>
    <p:sldId id="554" r:id="rId111"/>
    <p:sldId id="555" r:id="rId112"/>
    <p:sldId id="556" r:id="rId113"/>
    <p:sldId id="557" r:id="rId114"/>
    <p:sldId id="558" r:id="rId115"/>
    <p:sldId id="559" r:id="rId116"/>
    <p:sldId id="560" r:id="rId117"/>
    <p:sldId id="561" r:id="rId118"/>
    <p:sldId id="562" r:id="rId119"/>
    <p:sldId id="563"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89" autoAdjust="0"/>
  </p:normalViewPr>
  <p:slideViewPr>
    <p:cSldViewPr>
      <p:cViewPr>
        <p:scale>
          <a:sx n="66" d="100"/>
          <a:sy n="66" d="100"/>
        </p:scale>
        <p:origin x="-588" y="-756"/>
      </p:cViewPr>
      <p:guideLst>
        <p:guide orient="horz" pos="2160"/>
        <p:guide pos="2880"/>
      </p:guideLst>
    </p:cSldViewPr>
  </p:slideViewPr>
  <p:notesTextViewPr>
    <p:cViewPr>
      <p:scale>
        <a:sx n="1" d="1"/>
        <a:sy n="1" d="1"/>
      </p:scale>
      <p:origin x="0" y="0"/>
    </p:cViewPr>
  </p:notesTextViewPr>
  <p:sorterViewPr>
    <p:cViewPr>
      <p:scale>
        <a:sx n="100" d="100"/>
        <a:sy n="100" d="100"/>
      </p:scale>
      <p:origin x="0" y="1416"/>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17DD6C-8917-403F-A7C2-9C52D1050176}"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6C5573-8C1C-4A81-B070-4C8858968B0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4" Type="http://schemas.openxmlformats.org/officeDocument/2006/relationships/hyperlink" Target="http://en.wikipedia.org/wiki/Stanford_Research_Institute" TargetMode="External"/><Relationship Id="rId3" Type="http://schemas.openxmlformats.org/officeDocument/2006/relationships/hyperlink" Target="http://en.wikipedia.org/wiki/University_of_California,_Los_Angeles"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4" Type="http://schemas.openxmlformats.org/officeDocument/2006/relationships/hyperlink" Target="http://en.wikipedia.org/wiki/Stanford_Research_Institute" TargetMode="External"/><Relationship Id="rId3" Type="http://schemas.openxmlformats.org/officeDocument/2006/relationships/hyperlink" Target="http://en.wikipedia.org/wiki/University_of_California,_Los_Angeles"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24AC87-B3DA-4450-A7A3-3352C078489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a big step back, a Web server serves pages for viewing in a Web browser, while an application server provides methods that client applications can call. A little more precisely, you can say that: </a:t>
            </a:r>
            <a:endParaRPr lang="en-US" dirty="0" smtClean="0"/>
          </a:p>
          <a:p>
            <a:r>
              <a:rPr lang="en-US" dirty="0" smtClean="0"/>
              <a:t>A Web server exclusively handles HTTP requests, whereas an application server serves business logic to application programs through any number of protocols. </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Explorer</a:t>
            </a:r>
            <a:r>
              <a:rPr lang="en-US" baseline="0" dirty="0" smtClean="0"/>
              <a:t> pain</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Explorer</a:t>
            </a:r>
            <a:r>
              <a:rPr lang="en-US" baseline="0" dirty="0" smtClean="0"/>
              <a:t> pain</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Explorer</a:t>
            </a:r>
            <a:r>
              <a:rPr lang="en-US" baseline="0" dirty="0" smtClean="0"/>
              <a:t> pain</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Explorer</a:t>
            </a:r>
            <a:r>
              <a:rPr lang="en-US" baseline="0" dirty="0" smtClean="0"/>
              <a:t> pain</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when you</a:t>
            </a:r>
            <a:r>
              <a:rPr lang="en-US" baseline="0" dirty="0" smtClean="0"/>
              <a:t> have connection but cannot download a webpage??</a:t>
            </a:r>
            <a:endParaRPr lang="en-US" baseline="0" dirty="0" smtClean="0"/>
          </a:p>
          <a:p>
            <a:r>
              <a:rPr lang="en-US" baseline="0" dirty="0" smtClean="0"/>
              <a:t>Mapping between numbers and human readable addresses</a:t>
            </a:r>
            <a:endParaRPr lang="en-US" baseline="0" dirty="0" smtClean="0"/>
          </a:p>
          <a:p>
            <a:r>
              <a:rPr lang="en-US" baseline="0" dirty="0" smtClean="0"/>
              <a:t>Top level domains: .com, .org, countries</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when you</a:t>
            </a:r>
            <a:r>
              <a:rPr lang="en-US" baseline="0" dirty="0" smtClean="0"/>
              <a:t> have connection but cannot download a webpage??</a:t>
            </a:r>
            <a:endParaRPr lang="en-US" baseline="0" dirty="0" smtClean="0"/>
          </a:p>
          <a:p>
            <a:r>
              <a:rPr lang="en-US" baseline="0" dirty="0" smtClean="0"/>
              <a:t>Mapping between numbers and human readable addresses</a:t>
            </a:r>
            <a:endParaRPr lang="en-US" baseline="0" dirty="0" smtClean="0"/>
          </a:p>
          <a:p>
            <a:r>
              <a:rPr lang="en-US" baseline="0" dirty="0" smtClean="0"/>
              <a:t>Top level domains: .com, .org, countries</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telnet ju.edu</a:t>
            </a:r>
            <a:endParaRPr lang="en-US" dirty="0" smtClean="0"/>
          </a:p>
          <a:p>
            <a:r>
              <a:rPr lang="en-US" dirty="0" smtClean="0"/>
              <a:t>GET index.html</a:t>
            </a:r>
            <a:endParaRPr lang="en-US" dirty="0" smtClean="0"/>
          </a:p>
          <a:p>
            <a:r>
              <a:rPr lang="en-US" dirty="0" smtClean="0"/>
              <a:t>http </a:t>
            </a:r>
            <a:r>
              <a:rPr lang="en-US" smtClean="0"/>
              <a:t>is stateless</a:t>
            </a:r>
            <a:endParaRPr lang="en-US"/>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telnet ju.edu</a:t>
            </a:r>
            <a:endParaRPr lang="en-US" dirty="0" smtClean="0"/>
          </a:p>
          <a:p>
            <a:r>
              <a:rPr lang="en-US" dirty="0" smtClean="0"/>
              <a:t>GET index.html</a:t>
            </a:r>
            <a:endParaRPr lang="en-US" dirty="0" smtClean="0"/>
          </a:p>
          <a:p>
            <a:r>
              <a:rPr lang="en-US" dirty="0" smtClean="0"/>
              <a:t>http </a:t>
            </a:r>
            <a:r>
              <a:rPr lang="en-US" smtClean="0"/>
              <a:t>is stateless</a:t>
            </a:r>
            <a:endParaRPr lang="en-US"/>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 networks interconnected</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telnet ju.edu</a:t>
            </a:r>
            <a:endParaRPr lang="en-US" dirty="0" smtClean="0"/>
          </a:p>
          <a:p>
            <a:r>
              <a:rPr lang="en-US" dirty="0" smtClean="0"/>
              <a:t>GET index.html</a:t>
            </a:r>
            <a:endParaRPr lang="en-US" dirty="0" smtClean="0"/>
          </a:p>
          <a:p>
            <a:r>
              <a:rPr lang="en-US" dirty="0" smtClean="0"/>
              <a:t>http </a:t>
            </a:r>
            <a:r>
              <a:rPr lang="en-US" smtClean="0"/>
              <a:t>is stateless</a:t>
            </a:r>
            <a:endParaRPr lang="en-US"/>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telnet ju.edu</a:t>
            </a:r>
            <a:endParaRPr lang="en-US" dirty="0" smtClean="0"/>
          </a:p>
          <a:p>
            <a:r>
              <a:rPr lang="en-US" dirty="0" smtClean="0"/>
              <a:t>GET index.html</a:t>
            </a:r>
            <a:endParaRPr lang="en-US" dirty="0" smtClean="0"/>
          </a:p>
          <a:p>
            <a:r>
              <a:rPr lang="en-US" dirty="0" smtClean="0"/>
              <a:t>http </a:t>
            </a:r>
            <a:r>
              <a:rPr lang="en-US" smtClean="0"/>
              <a:t>is stateless</a:t>
            </a:r>
            <a:endParaRPr lang="en-US"/>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telnet ju.edu</a:t>
            </a:r>
            <a:endParaRPr lang="en-US" dirty="0" smtClean="0"/>
          </a:p>
          <a:p>
            <a:r>
              <a:rPr lang="en-US" dirty="0" smtClean="0"/>
              <a:t>GET index.html</a:t>
            </a:r>
            <a:endParaRPr lang="en-US" dirty="0" smtClean="0"/>
          </a:p>
          <a:p>
            <a:r>
              <a:rPr lang="en-US" dirty="0" smtClean="0"/>
              <a:t>http </a:t>
            </a:r>
            <a:r>
              <a:rPr lang="en-US" smtClean="0"/>
              <a:t>is stateless</a:t>
            </a:r>
            <a:endParaRPr lang="en-US"/>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telnet ju.edu</a:t>
            </a:r>
            <a:endParaRPr lang="en-US" dirty="0" smtClean="0"/>
          </a:p>
          <a:p>
            <a:r>
              <a:rPr lang="en-US" dirty="0" smtClean="0"/>
              <a:t>GET index.html</a:t>
            </a:r>
            <a:endParaRPr lang="en-US" dirty="0" smtClean="0"/>
          </a:p>
          <a:p>
            <a:r>
              <a:rPr lang="en-US" dirty="0" smtClean="0"/>
              <a:t>http </a:t>
            </a:r>
            <a:r>
              <a:rPr lang="en-US" smtClean="0"/>
              <a:t>is stateless</a:t>
            </a:r>
            <a:endParaRPr lang="en-US"/>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telnet ju.edu</a:t>
            </a:r>
            <a:endParaRPr lang="en-US" dirty="0" smtClean="0"/>
          </a:p>
          <a:p>
            <a:r>
              <a:rPr lang="en-US" dirty="0" smtClean="0"/>
              <a:t>GET index.html</a:t>
            </a:r>
            <a:endParaRPr lang="en-US" dirty="0" smtClean="0"/>
          </a:p>
          <a:p>
            <a:r>
              <a:rPr lang="en-US" dirty="0" smtClean="0"/>
              <a:t>http </a:t>
            </a:r>
            <a:r>
              <a:rPr lang="en-US" smtClean="0"/>
              <a:t>is stateless</a:t>
            </a:r>
            <a:endParaRPr lang="en-US"/>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telnet ju.edu</a:t>
            </a:r>
            <a:endParaRPr lang="en-US" dirty="0" smtClean="0"/>
          </a:p>
          <a:p>
            <a:r>
              <a:rPr lang="en-US" dirty="0" smtClean="0"/>
              <a:t>GET index.html</a:t>
            </a:r>
            <a:endParaRPr lang="en-US" dirty="0" smtClean="0"/>
          </a:p>
          <a:p>
            <a:r>
              <a:rPr lang="en-US" dirty="0" smtClean="0"/>
              <a:t>http </a:t>
            </a:r>
            <a:r>
              <a:rPr lang="en-US" smtClean="0"/>
              <a:t>is stateless</a:t>
            </a:r>
            <a:endParaRPr lang="en-US"/>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telnet ju.edu</a:t>
            </a:r>
            <a:endParaRPr lang="en-US" dirty="0" smtClean="0"/>
          </a:p>
          <a:p>
            <a:r>
              <a:rPr lang="en-US" dirty="0" smtClean="0"/>
              <a:t>GET index.html</a:t>
            </a:r>
            <a:endParaRPr lang="en-US" dirty="0" smtClean="0"/>
          </a:p>
          <a:p>
            <a:r>
              <a:rPr lang="en-US" dirty="0" smtClean="0"/>
              <a:t>http </a:t>
            </a:r>
            <a:r>
              <a:rPr lang="en-US" smtClean="0"/>
              <a:t>is stateless</a:t>
            </a:r>
            <a:endParaRPr lang="en-US"/>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when including resources in a page (style sheet, icon, multimedia object), we specify their type of data </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 networks interconnected</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ARPANET link was established between the </a:t>
            </a:r>
            <a:r>
              <a:rPr lang="en-US" dirty="0" smtClean="0">
                <a:hlinkClick r:id="rId3" tooltip="University of California, Los Angeles"/>
              </a:rPr>
              <a:t>University of California, Los Angeles</a:t>
            </a:r>
            <a:r>
              <a:rPr lang="en-US" dirty="0" smtClean="0"/>
              <a:t> and the </a:t>
            </a:r>
            <a:r>
              <a:rPr lang="en-US" dirty="0" smtClean="0">
                <a:hlinkClick r:id="rId4" tooltip="Stanford Research Institute"/>
              </a:rPr>
              <a:t>Stanford Research Institute</a:t>
            </a:r>
            <a:r>
              <a:rPr lang="en-US" dirty="0" smtClean="0"/>
              <a:t> on 22:30 hours on October 29, 1969</a:t>
            </a:r>
            <a:endParaRPr lang="en-US" dirty="0" smtClean="0"/>
          </a:p>
          <a:p>
            <a:endParaRPr lang="en-US" dirty="0" smtClean="0"/>
          </a:p>
          <a:p>
            <a:r>
              <a:rPr lang="en-US" dirty="0" smtClean="0"/>
              <a:t>Store and forward,</a:t>
            </a:r>
            <a:r>
              <a:rPr lang="en-US" baseline="0" dirty="0" smtClean="0"/>
              <a:t> i.e. packet switching</a:t>
            </a:r>
            <a:endParaRPr lang="en-US" baseline="0" dirty="0" smtClean="0"/>
          </a:p>
          <a:p>
            <a:endParaRPr lang="en-US" baseline="0" dirty="0" smtClean="0"/>
          </a:p>
          <a:p>
            <a:r>
              <a:rPr lang="en-US" dirty="0" smtClean="0"/>
              <a:t>Usenet is a world-wide distributed discussion system. It consists of a set of "newsgroups" with names that are classified hierarchically by subject. "Articles" or "messages" are "posted" to these newsgroups by people on computers with the appropriate software -- these articles are then broadcast to other interconnected computer systems via a wide variety of networks. Some newsgroups are "moderated"; in these newsgroups, the articles are first sent to a moderator for approval before appearing in the newsgroup. Usenet is available on a wide variety of computer systems and networks, but the bulk of modern Usenet traffic is transported over either the Internet or UUCP.</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ARPANET link was established between the </a:t>
            </a:r>
            <a:r>
              <a:rPr lang="en-US" dirty="0" smtClean="0">
                <a:hlinkClick r:id="rId3" tooltip="University of California, Los Angeles"/>
              </a:rPr>
              <a:t>University of California, Los Angeles</a:t>
            </a:r>
            <a:r>
              <a:rPr lang="en-US" dirty="0" smtClean="0"/>
              <a:t> and the </a:t>
            </a:r>
            <a:r>
              <a:rPr lang="en-US" dirty="0" smtClean="0">
                <a:hlinkClick r:id="rId4" tooltip="Stanford Research Institute"/>
              </a:rPr>
              <a:t>Stanford Research Institute</a:t>
            </a:r>
            <a:r>
              <a:rPr lang="en-US" dirty="0" smtClean="0"/>
              <a:t> on 22:30 hours on October 29, 1969</a:t>
            </a:r>
            <a:endParaRPr lang="en-US" dirty="0" smtClean="0"/>
          </a:p>
          <a:p>
            <a:endParaRPr lang="en-US" dirty="0" smtClean="0"/>
          </a:p>
          <a:p>
            <a:r>
              <a:rPr lang="en-US" dirty="0" smtClean="0"/>
              <a:t>Store and forward,</a:t>
            </a:r>
            <a:r>
              <a:rPr lang="en-US" baseline="0" dirty="0" smtClean="0"/>
              <a:t> i.e. packet switching</a:t>
            </a:r>
            <a:endParaRPr lang="en-US" baseline="0" dirty="0" smtClean="0"/>
          </a:p>
          <a:p>
            <a:endParaRPr lang="en-US" baseline="0" dirty="0" smtClean="0"/>
          </a:p>
          <a:p>
            <a:r>
              <a:rPr lang="en-US" dirty="0" smtClean="0"/>
              <a:t>Usenet is a world-wide distributed discussion system. It consists of a set of "newsgroups" with names that are classified hierarchically by subject. "Articles" or "messages" are "posted" to these newsgroups by people on computers with the appropriate software -- these articles are then broadcast to other interconnected computer systems via a wide variety of networks. Some newsgroups are "moderated"; in these newsgroups, the articles are first sent to a moderator for approval before appearing in the newsgroup. Usenet is available on a wide variety of computer systems and networks, but the bulk of modern Usenet traffic is transported over either the Internet or UUCP.</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of these do you recognize?</a:t>
            </a:r>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 anyone can create a new internet device</a:t>
            </a:r>
            <a:endParaRPr lang="en-US" dirty="0" smtClean="0"/>
          </a:p>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computers, just more powerful</a:t>
            </a:r>
            <a:endParaRPr lang="en-US" dirty="0" smtClean="0"/>
          </a:p>
          <a:p>
            <a:r>
              <a:rPr lang="en-US" dirty="0" smtClean="0"/>
              <a:t>They run specialized</a:t>
            </a:r>
            <a:r>
              <a:rPr lang="en-US" baseline="0" dirty="0" smtClean="0"/>
              <a:t> SW</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1">
        <a:schemeClr val="bg2"/>
      </p:bgRef>
    </p:bg>
    <p:spTree>
      <p:nvGrpSpPr>
        <p:cNvPr id="1" name=""/>
        <p:cNvGrpSpPr/>
        <p:nvPr/>
      </p:nvGrpSpPr>
      <p:grpSpPr>
        <a:xfrm>
          <a:off x="0" y="0"/>
          <a:ext cx="0" cy="0"/>
          <a:chOff x="0" y="0"/>
          <a:chExt cx="0" cy="0"/>
        </a:xfrm>
      </p:grpSpPr>
      <p:sp>
        <p:nvSpPr>
          <p:cNvPr id="4" name="Rectangle 6"/>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9"/>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10"/>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fld id="{12384005-2E08-43E1-9C11-67CB25D330ED}" type="datetime1">
              <a:rPr lang="en-US" smtClean="0"/>
            </a:fld>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0A2139E2-1186-4419-ACB2-2B2AE0080376}"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C42A80E5-DDF9-4F7E-9B90-13E1BE7D4CCC}" type="datetime1">
              <a:rPr lang="en-US" smtClean="0"/>
            </a:fld>
            <a:endParaRPr lang="en-US"/>
          </a:p>
        </p:txBody>
      </p:sp>
      <p:sp>
        <p:nvSpPr>
          <p:cNvPr id="6" name="Slide Number Placeholder 22"/>
          <p:cNvSpPr>
            <a:spLocks noGrp="1"/>
          </p:cNvSpPr>
          <p:nvPr>
            <p:ph type="sldNum" sz="quarter" idx="12"/>
          </p:nvPr>
        </p:nvSpPr>
        <p:spPr/>
        <p:txBody>
          <a:bodyPr/>
          <a:lstStyle>
            <a:lvl1pPr>
              <a:defRPr/>
            </a:lvl1p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4" name="Rectangle 6"/>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3"/>
          <p:cNvSpPr>
            <a:spLocks noGrp="1"/>
          </p:cNvSpPr>
          <p:nvPr>
            <p:ph type="dt" sz="half" idx="10"/>
          </p:nvPr>
        </p:nvSpPr>
        <p:spPr>
          <a:xfrm>
            <a:off x="6553200" y="6248400"/>
            <a:ext cx="2209800" cy="365125"/>
          </a:xfrm>
        </p:spPr>
        <p:txBody>
          <a:bodyPr/>
          <a:lstStyle>
            <a:lvl1pPr>
              <a:defRPr/>
            </a:lvl1pPr>
          </a:lstStyle>
          <a:p>
            <a:fld id="{78211BA2-5E9B-425E-A554-98DA9302E3E7}" type="datetime1">
              <a:rPr lang="en-US" smtClean="0"/>
            </a:fld>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fld id="{0A2139E2-1186-4419-ACB2-2B2AE0080376}"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8AD94713-1A6A-4681-B3A3-5F63B3F25CD3}" type="datetime1">
              <a:rPr lang="en-US" smtClean="0"/>
            </a:fld>
            <a:endParaRPr lang="en-US"/>
          </a:p>
        </p:txBody>
      </p:sp>
      <p:sp>
        <p:nvSpPr>
          <p:cNvPr id="6" name="Slide Number Placeholder 22"/>
          <p:cNvSpPr>
            <a:spLocks noGrp="1"/>
          </p:cNvSpPr>
          <p:nvPr>
            <p:ph type="sldNum" sz="quarter" idx="12"/>
          </p:nvPr>
        </p:nvSpPr>
        <p:spPr/>
        <p:txBody>
          <a:bodyPr/>
          <a:lstStyle>
            <a:lvl1pPr>
              <a:defRPr/>
            </a:lvl1p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3">
        <a:schemeClr val="bg1"/>
      </p:bgRef>
    </p:bg>
    <p:spTree>
      <p:nvGrpSpPr>
        <p:cNvPr id="1" name=""/>
        <p:cNvGrpSpPr/>
        <p:nvPr/>
      </p:nvGrpSpPr>
      <p:grpSpPr>
        <a:xfrm>
          <a:off x="0" y="0"/>
          <a:ext cx="0" cy="0"/>
          <a:chOff x="0" y="0"/>
          <a:chExt cx="0" cy="0"/>
        </a:xfrm>
      </p:grpSpPr>
      <p:sp>
        <p:nvSpPr>
          <p:cNvPr id="4"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endParaRPr lang="en-US" smtClean="0"/>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a:p>
        </p:txBody>
      </p:sp>
      <p:sp>
        <p:nvSpPr>
          <p:cNvPr id="7" name="Date Placeholder 11"/>
          <p:cNvSpPr>
            <a:spLocks noGrp="1"/>
          </p:cNvSpPr>
          <p:nvPr>
            <p:ph type="dt" sz="half" idx="10"/>
          </p:nvPr>
        </p:nvSpPr>
        <p:spPr/>
        <p:txBody>
          <a:bodyPr/>
          <a:lstStyle>
            <a:lvl1pPr>
              <a:defRPr/>
            </a:lvl1pPr>
          </a:lstStyle>
          <a:p>
            <a:fld id="{1294D988-DA0E-4CDE-8D4E-27FF09CEFBAE}" type="datetime1">
              <a:rPr lang="en-US" smtClean="0"/>
            </a:fld>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fld id="{0A2139E2-1186-4419-ACB2-2B2AE0080376}"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7"/>
          <p:cNvSpPr>
            <a:spLocks noGrp="1"/>
          </p:cNvSpPr>
          <p:nvPr>
            <p:ph type="dt" sz="half" idx="10"/>
          </p:nvPr>
        </p:nvSpPr>
        <p:spPr/>
        <p:txBody>
          <a:bodyPr rtlCol="0"/>
          <a:lstStyle>
            <a:lvl1pPr>
              <a:defRPr/>
            </a:lvl1pPr>
          </a:lstStyle>
          <a:p>
            <a:fld id="{28E77EAC-066D-4620-BC32-C2F4D5EAC853}" type="datetime1">
              <a:rPr lang="en-US" smtClean="0"/>
            </a:fld>
            <a:endParaRPr lang="en-US"/>
          </a:p>
        </p:txBody>
      </p:sp>
      <p:sp>
        <p:nvSpPr>
          <p:cNvPr id="6" name="Slide Number Placeholder 9"/>
          <p:cNvSpPr>
            <a:spLocks noGrp="1"/>
          </p:cNvSpPr>
          <p:nvPr>
            <p:ph type="sldNum" sz="quarter" idx="11"/>
          </p:nvPr>
        </p:nvSpPr>
        <p:spPr/>
        <p:txBody>
          <a:bodyPr rtlCol="0"/>
          <a:lstStyle>
            <a:lvl1pPr>
              <a:defRPr/>
            </a:lvl1p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endParaRPr lang="en-US" smtClean="0"/>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endParaRPr lang="en-US" smtClean="0"/>
          </a:p>
        </p:txBody>
      </p:sp>
      <p:sp>
        <p:nvSpPr>
          <p:cNvPr id="7" name="Date Placeholder 9"/>
          <p:cNvSpPr>
            <a:spLocks noGrp="1"/>
          </p:cNvSpPr>
          <p:nvPr>
            <p:ph type="dt" sz="half" idx="10"/>
          </p:nvPr>
        </p:nvSpPr>
        <p:spPr/>
        <p:txBody>
          <a:bodyPr rtlCol="0"/>
          <a:lstStyle>
            <a:lvl1pPr>
              <a:defRPr/>
            </a:lvl1pPr>
          </a:lstStyle>
          <a:p>
            <a:fld id="{27AAD679-3FF3-455A-8C8D-B0FD872174A8}" type="datetime1">
              <a:rPr lang="en-US" smtClean="0"/>
            </a:fld>
            <a:endParaRPr lang="en-US"/>
          </a:p>
        </p:txBody>
      </p:sp>
      <p:sp>
        <p:nvSpPr>
          <p:cNvPr id="8" name="Slide Number Placeholder 11"/>
          <p:cNvSpPr>
            <a:spLocks noGrp="1"/>
          </p:cNvSpPr>
          <p:nvPr>
            <p:ph type="sldNum" sz="quarter" idx="11"/>
          </p:nvPr>
        </p:nvSpPr>
        <p:spPr/>
        <p:txBody>
          <a:bodyPr rtlCol="0"/>
          <a:lstStyle>
            <a:lvl1pPr>
              <a:defRPr/>
            </a:lvl1p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fld id="{468342A8-3C9E-4CF0-A47F-839976BCF449}" type="datetime1">
              <a:rPr lang="en-US" smtClean="0"/>
            </a:fld>
            <a:endParaRPr lang="en-US"/>
          </a:p>
        </p:txBody>
      </p:sp>
      <p:sp>
        <p:nvSpPr>
          <p:cNvPr id="4" name="Footer Placeholder 2"/>
          <p:cNvSpPr>
            <a:spLocks noGrp="1"/>
          </p:cNvSpPr>
          <p:nvPr>
            <p:ph type="ftr" sz="quarter" idx="11"/>
          </p:nvPr>
        </p:nvSpPr>
        <p:spPr>
          <a:xfrm>
            <a:off x="609600" y="6248400"/>
            <a:ext cx="5421313" cy="365125"/>
          </a:xfrm>
        </p:spPr>
        <p:txBody>
          <a:bodyPr/>
          <a:lstStyle>
            <a:lvl1pPr>
              <a:defRPr/>
            </a:lvl1pPr>
          </a:lstStyle>
          <a:p>
            <a:r>
              <a:rPr lang="en-US" smtClean="0"/>
              <a:t>CS380</a:t>
            </a:r>
            <a:endParaRPr lang="en-US"/>
          </a:p>
        </p:txBody>
      </p:sp>
      <p:sp>
        <p:nvSpPr>
          <p:cNvPr id="5" name="Slide Number Placeholder 22"/>
          <p:cNvSpPr>
            <a:spLocks noGrp="1"/>
          </p:cNvSpPr>
          <p:nvPr>
            <p:ph type="sldNum" sz="quarter" idx="12"/>
          </p:nvPr>
        </p:nvSpPr>
        <p:spPr/>
        <p:txBody>
          <a:bodyPr/>
          <a:lstStyle>
            <a:lvl1pPr>
              <a:defRPr/>
            </a:lvl1p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E48CC59-994B-4A9D-AEAC-ECDED7035542}" type="datetime1">
              <a:rPr lang="en-US" smtClean="0"/>
            </a:fld>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endParaRPr lang="en-US" smtClean="0"/>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E26264C4-1526-4E99-9710-D4A10EFD2BDF}" type="datetime1">
              <a:rPr lang="en-US" smtClean="0"/>
            </a:fld>
            <a:endParaRPr lang="en-US"/>
          </a:p>
        </p:txBody>
      </p:sp>
      <p:sp>
        <p:nvSpPr>
          <p:cNvPr id="7" name="Slide Number Placeholder 22"/>
          <p:cNvSpPr>
            <a:spLocks noGrp="1"/>
          </p:cNvSpPr>
          <p:nvPr>
            <p:ph type="sldNum" sz="quarter" idx="12"/>
          </p:nvPr>
        </p:nvSpPr>
        <p:spPr/>
        <p:txBody>
          <a:bodyPr/>
          <a:lstStyle>
            <a:lvl1pPr>
              <a:defRPr/>
            </a:lvl1p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Ref idx="1003">
        <a:schemeClr val="bg2"/>
      </p:bgRef>
    </p:bg>
    <p:spTree>
      <p:nvGrpSpPr>
        <p:cNvPr id="1" name=""/>
        <p:cNvGrpSpPr/>
        <p:nvPr/>
      </p:nvGrpSpPr>
      <p:grpSpPr>
        <a:xfrm>
          <a:off x="0" y="0"/>
          <a:ext cx="0" cy="0"/>
          <a:chOff x="0" y="0"/>
          <a:chExt cx="0" cy="0"/>
        </a:xfrm>
      </p:grpSpPr>
      <p:sp>
        <p:nvSpPr>
          <p:cNvPr id="5" name="Rectangle 7"/>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8"/>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9"/>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10"/>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endParaRPr lang="en-US" smtClean="0"/>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fld id="{03C3F55B-928A-4CA6-A281-D233B9776CFA}" type="datetime1">
              <a:rPr lang="en-US" smtClean="0"/>
            </a:fld>
            <a:endParaRPr 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fld id="{0A2139E2-1186-4419-ACB2-2B2AE0080376}"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smtClean="0"/>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cs typeface="+mn-cs"/>
              </a:defRPr>
            </a:lvl1pPr>
          </a:lstStyle>
          <a:p>
            <a:fld id="{3B530D05-AD1D-4A7E-A46A-2936AE4C7A82}" type="datetime1">
              <a:rPr lang="en-US" smtClean="0"/>
            </a:fld>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latinLnBrk="0" hangingPunct="1">
              <a:defRPr kumimoji="0" sz="1400" b="1">
                <a:solidFill>
                  <a:srgbClr val="FFFFFF"/>
                </a:solidFill>
                <a:cs typeface="+mn-cs"/>
              </a:defRPr>
            </a:lvl1pPr>
          </a:lstStyle>
          <a:p>
            <a:fld id="{0A2139E2-1186-4419-ACB2-2B2AE008037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rtl="0" eaLnBrk="1" fontAlgn="base" hangingPunct="1">
        <a:spcBef>
          <a:spcPct val="0"/>
        </a:spcBef>
        <a:spcAft>
          <a:spcPct val="0"/>
        </a:spcAft>
        <a:defRPr sz="4400" kern="12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w Cen MT" panose="020B0602020104020603" pitchFamily="34" charset="0"/>
        </a:defRPr>
      </a:lvl2pPr>
      <a:lvl3pPr algn="l" rtl="0" eaLnBrk="1" fontAlgn="base" hangingPunct="1">
        <a:spcBef>
          <a:spcPct val="0"/>
        </a:spcBef>
        <a:spcAft>
          <a:spcPct val="0"/>
        </a:spcAft>
        <a:defRPr sz="4400">
          <a:solidFill>
            <a:schemeClr val="tx2"/>
          </a:solidFill>
          <a:latin typeface="Tw Cen MT" panose="020B0602020104020603" pitchFamily="34" charset="0"/>
        </a:defRPr>
      </a:lvl3pPr>
      <a:lvl4pPr algn="l" rtl="0" eaLnBrk="1" fontAlgn="base" hangingPunct="1">
        <a:spcBef>
          <a:spcPct val="0"/>
        </a:spcBef>
        <a:spcAft>
          <a:spcPct val="0"/>
        </a:spcAft>
        <a:defRPr sz="4400">
          <a:solidFill>
            <a:schemeClr val="tx2"/>
          </a:solidFill>
          <a:latin typeface="Tw Cen MT" panose="020B0602020104020603" pitchFamily="34" charset="0"/>
        </a:defRPr>
      </a:lvl4pPr>
      <a:lvl5pPr algn="l" rtl="0" eaLnBrk="1" fontAlgn="base" hangingPunct="1">
        <a:spcBef>
          <a:spcPct val="0"/>
        </a:spcBef>
        <a:spcAft>
          <a:spcPct val="0"/>
        </a:spcAft>
        <a:defRPr sz="4400">
          <a:solidFill>
            <a:schemeClr val="tx2"/>
          </a:solidFill>
          <a:latin typeface="Tw Cen MT" panose="020B0602020104020603" pitchFamily="34" charset="0"/>
        </a:defRPr>
      </a:lvl5pPr>
      <a:lvl6pPr marL="457200" algn="l" rtl="0" eaLnBrk="1" fontAlgn="base" hangingPunct="1">
        <a:spcBef>
          <a:spcPct val="0"/>
        </a:spcBef>
        <a:spcAft>
          <a:spcPct val="0"/>
        </a:spcAft>
        <a:defRPr sz="4400">
          <a:solidFill>
            <a:schemeClr val="tx2"/>
          </a:solidFill>
          <a:latin typeface="Tw Cen MT" panose="020B0602020104020603" pitchFamily="34" charset="0"/>
        </a:defRPr>
      </a:lvl6pPr>
      <a:lvl7pPr marL="914400" algn="l" rtl="0" eaLnBrk="1" fontAlgn="base" hangingPunct="1">
        <a:spcBef>
          <a:spcPct val="0"/>
        </a:spcBef>
        <a:spcAft>
          <a:spcPct val="0"/>
        </a:spcAft>
        <a:defRPr sz="4400">
          <a:solidFill>
            <a:schemeClr val="tx2"/>
          </a:solidFill>
          <a:latin typeface="Tw Cen MT" panose="020B0602020104020603" pitchFamily="34" charset="0"/>
        </a:defRPr>
      </a:lvl7pPr>
      <a:lvl8pPr marL="1371600" algn="l" rtl="0" eaLnBrk="1" fontAlgn="base" hangingPunct="1">
        <a:spcBef>
          <a:spcPct val="0"/>
        </a:spcBef>
        <a:spcAft>
          <a:spcPct val="0"/>
        </a:spcAft>
        <a:defRPr sz="4400">
          <a:solidFill>
            <a:schemeClr val="tx2"/>
          </a:solidFill>
          <a:latin typeface="Tw Cen MT" panose="020B0602020104020603" pitchFamily="34" charset="0"/>
        </a:defRPr>
      </a:lvl8pPr>
      <a:lvl9pPr marL="1828800" algn="l" rtl="0" eaLnBrk="1" fontAlgn="base" hangingPunct="1">
        <a:spcBef>
          <a:spcPct val="0"/>
        </a:spcBef>
        <a:spcAft>
          <a:spcPct val="0"/>
        </a:spcAft>
        <a:defRPr sz="4400">
          <a:solidFill>
            <a:schemeClr val="tx2"/>
          </a:solidFill>
          <a:latin typeface="Tw Cen MT" panose="020B0602020104020603" pitchFamily="34" charset="0"/>
        </a:defRPr>
      </a:lvl9pPr>
    </p:titleStyle>
    <p:bodyStyle>
      <a:lvl1pPr marL="319405" indent="-319405" algn="l" rtl="0" eaLnBrk="1" fontAlgn="base" hangingPunct="1">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40080" indent="-273050" algn="l" rtl="0" eaLnBrk="1" fontAlgn="base" hangingPunct="1">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1" fontAlgn="base" hangingPunct="1">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1" fontAlgn="base" hangingPunct="1">
        <a:spcBef>
          <a:spcPts val="400"/>
        </a:spcBef>
        <a:spcAft>
          <a:spcPct val="0"/>
        </a:spcAft>
        <a:buClr>
          <a:srgbClr val="A04DA3"/>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1" fontAlgn="base" hangingPunct="1">
        <a:spcBef>
          <a:spcPts val="400"/>
        </a:spcBef>
        <a:spcAft>
          <a:spcPct val="0"/>
        </a:spcAft>
        <a:buClr>
          <a:srgbClr val="C4652D"/>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a:t>
            </a:r>
            <a:r>
              <a:rPr lang="en-IN" altLang="en-US" dirty="0" smtClean="0"/>
              <a:t>c</a:t>
            </a:r>
            <a:r>
              <a:rPr lang="en-US" dirty="0" smtClean="0"/>
              <a:t> </a:t>
            </a:r>
            <a:r>
              <a:rPr lang="en-IN" altLang="en-US" dirty="0" smtClean="0"/>
              <a:t>5</a:t>
            </a:r>
            <a:r>
              <a:rPr lang="en-US" dirty="0" smtClean="0"/>
              <a:t>0</a:t>
            </a:r>
            <a:r>
              <a:rPr lang="en-IN" altLang="en-US" dirty="0" smtClean="0"/>
              <a:t>2</a:t>
            </a:r>
            <a:br>
              <a:rPr lang="en-US" dirty="0" smtClean="0"/>
            </a:br>
            <a:r>
              <a:rPr lang="en-US" dirty="0" smtClean="0"/>
              <a:t>Web </a:t>
            </a:r>
            <a:r>
              <a:rPr lang="en-IN" altLang="en-US" dirty="0" smtClean="0"/>
              <a:t>computing</a:t>
            </a:r>
            <a:endParaRPr lang="en-IN" altLang="en-US" dirty="0" smtClean="0"/>
          </a:p>
        </p:txBody>
      </p:sp>
      <p:sp>
        <p:nvSpPr>
          <p:cNvPr id="3" name="Subtitle 2"/>
          <p:cNvSpPr>
            <a:spLocks noGrp="1"/>
          </p:cNvSpPr>
          <p:nvPr>
            <p:ph type="subTitle" idx="1"/>
          </p:nvPr>
        </p:nvSpPr>
        <p:spPr/>
        <p:txBody>
          <a:bodyPr/>
          <a:lstStyle/>
          <a:p>
            <a:r>
              <a:rPr lang="en-US" dirty="0" smtClean="0"/>
              <a:t>Instructor: </a:t>
            </a:r>
            <a:r>
              <a:rPr lang="en-IN" altLang="en-US" dirty="0" smtClean="0"/>
              <a:t>Bincy Ivin</a:t>
            </a:r>
            <a:endParaRPr lang="en-IN" altLang="en-US" dirty="0" smtClean="0"/>
          </a:p>
        </p:txBody>
      </p:sp>
      <p:sp>
        <p:nvSpPr>
          <p:cNvPr id="6" name="Footer Placeholder 5"/>
          <p:cNvSpPr>
            <a:spLocks noGrp="1"/>
          </p:cNvSpPr>
          <p:nvPr>
            <p:ph type="ftr" sz="quarter" idx="11"/>
          </p:nvPr>
        </p:nvSpPr>
        <p:spPr>
          <a:xfrm>
            <a:off x="2085975" y="236538"/>
            <a:ext cx="5867400" cy="365125"/>
          </a:xfrm>
        </p:spPr>
        <p:txBody>
          <a:bodyPr/>
          <a:lstStyle/>
          <a:p>
            <a:r>
              <a:rPr lang="en-US" smtClean="0"/>
              <a:t>CS380</a:t>
            </a:r>
            <a:endParaRPr lang="en-US"/>
          </a:p>
        </p:txBody>
      </p:sp>
      <p:sp>
        <p:nvSpPr>
          <p:cNvPr id="7" name="Slide Number Placeholder 6"/>
          <p:cNvSpPr>
            <a:spLocks noGrp="1"/>
          </p:cNvSpPr>
          <p:nvPr>
            <p:ph type="sldNum" sz="quarter" idx="12"/>
          </p:nvPr>
        </p:nvSpPr>
        <p:spPr/>
        <p:txBody>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9600" y="6248400"/>
            <a:ext cx="5421313" cy="365125"/>
          </a:xfrm>
        </p:spPr>
        <p:txBody>
          <a:bodyPr/>
          <a:lstStyle/>
          <a:p>
            <a:r>
              <a:rPr lang="en-US" smtClean="0"/>
              <a:t>CS380</a:t>
            </a:r>
            <a:endParaRPr lang="en-US"/>
          </a:p>
        </p:txBody>
      </p:sp>
      <p:sp>
        <p:nvSpPr>
          <p:cNvPr id="5" name="Slide Number Placeholder 4"/>
          <p:cNvSpPr>
            <a:spLocks noGrp="1"/>
          </p:cNvSpPr>
          <p:nvPr>
            <p:ph type="sldNum" sz="quarter" idx="12"/>
          </p:nvPr>
        </p:nvSpPr>
        <p:spPr/>
        <p:txBody>
          <a:bodyPr>
            <a:normAutofit/>
          </a:bodyPr>
          <a:lstStyle/>
          <a:p>
            <a:fld id="{0A2139E2-1186-4419-ACB2-2B2AE0080376}" type="slidenum">
              <a:rPr lang="en-US" smtClean="0"/>
            </a:fld>
            <a:endParaRPr lang="en-US"/>
          </a:p>
        </p:txBody>
      </p:sp>
      <p:sp>
        <p:nvSpPr>
          <p:cNvPr id="3" name="Content Placeholder 2"/>
          <p:cNvSpPr>
            <a:spLocks noGrp="1"/>
          </p:cNvSpPr>
          <p:nvPr>
            <p:ph sz="quarter" idx="4294967295"/>
          </p:nvPr>
        </p:nvSpPr>
        <p:spPr>
          <a:xfrm>
            <a:off x="990600" y="1600200"/>
            <a:ext cx="8153400" cy="4495800"/>
          </a:xfrm>
        </p:spPr>
        <p:txBody>
          <a:bodyPr/>
          <a:lstStyle/>
          <a:p>
            <a:r>
              <a:rPr lang="en-US" dirty="0" smtClean="0"/>
              <a:t>Wikipedia launched in 2001</a:t>
            </a:r>
            <a:endParaRPr lang="en-US" dirty="0" smtClean="0"/>
          </a:p>
          <a:p>
            <a:r>
              <a:rPr lang="en-US" dirty="0" smtClean="0"/>
              <a:t>MySpace opens in 2003</a:t>
            </a:r>
            <a:endParaRPr lang="en-US" dirty="0" smtClean="0"/>
          </a:p>
          <a:p>
            <a:r>
              <a:rPr lang="en-US" dirty="0" smtClean="0"/>
              <a:t>Facebook February 2004</a:t>
            </a:r>
            <a:endParaRPr lang="en-US" dirty="0"/>
          </a:p>
        </p:txBody>
      </p:sp>
      <p:pic>
        <p:nvPicPr>
          <p:cNvPr id="81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05394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JSON Array</a:t>
            </a:r>
            <a:endParaRPr sz="1800"/>
          </a:p>
          <a:p>
            <a:r>
              <a:rPr sz="1800"/>
              <a:t>JSON array represents ordered list of values. JSON array can store multiple values. It can store string, number, boolean or object in JSON array.</a:t>
            </a:r>
            <a:endParaRPr sz="1800"/>
          </a:p>
          <a:p>
            <a:r>
              <a:rPr sz="1800"/>
              <a:t>In JSON array, values must be separated by comma.</a:t>
            </a:r>
            <a:endParaRPr sz="1800"/>
          </a:p>
          <a:p>
            <a:r>
              <a:rPr sz="1800"/>
              <a:t>The [ (square bracket) represents JSON array.</a:t>
            </a:r>
            <a:endParaRPr sz="18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JSON Array of Strings</a:t>
            </a:r>
            <a:endParaRPr sz="1800"/>
          </a:p>
          <a:p>
            <a:r>
              <a:rPr sz="1800"/>
              <a:t>["Sunday", "Monday", "Tuesday", "Wednesday", "Thursday", "Friday", "Saturday"]   </a:t>
            </a:r>
            <a:endParaRPr sz="1800"/>
          </a:p>
          <a:p>
            <a:r>
              <a:rPr sz="1800"/>
              <a:t>JSON Array of Numbers</a:t>
            </a:r>
            <a:endParaRPr sz="1800"/>
          </a:p>
          <a:p>
            <a:r>
              <a:rPr sz="1800"/>
              <a:t>[12, 34, 56, 43, 95]    </a:t>
            </a:r>
            <a:endParaRPr sz="1800"/>
          </a:p>
          <a:p>
            <a:r>
              <a:rPr sz="1800"/>
              <a:t>JSON Array of Booleans</a:t>
            </a:r>
            <a:endParaRPr sz="1800"/>
          </a:p>
          <a:p>
            <a:r>
              <a:rPr sz="1800"/>
              <a:t>[true, true, false, false, true]     </a:t>
            </a:r>
            <a:endParaRPr sz="1800"/>
          </a:p>
          <a:p>
            <a:r>
              <a:rPr lang="en-IN" sz="1800"/>
              <a:t>J</a:t>
            </a:r>
            <a:r>
              <a:rPr sz="1800"/>
              <a:t>SON Array of Objects</a:t>
            </a:r>
            <a:endParaRPr sz="1800"/>
          </a:p>
          <a:p>
            <a:r>
              <a:rPr sz="1800"/>
              <a:t>{"employees":[    </a:t>
            </a:r>
            <a:endParaRPr sz="1800"/>
          </a:p>
          <a:p>
            <a:r>
              <a:rPr sz="1800"/>
              <a:t>    {"name":"Ram", "email":"ram@gmail.com", "age":23},    </a:t>
            </a:r>
            <a:endParaRPr sz="1800"/>
          </a:p>
          <a:p>
            <a:r>
              <a:rPr sz="1800"/>
              <a:t>    {"name":"Shyam", "email":"shyam23@gmail.com", "age":28},  </a:t>
            </a:r>
            <a:endParaRPr sz="1800"/>
          </a:p>
          <a:p>
            <a:r>
              <a:rPr sz="1800"/>
              <a:t>    {"name":"John", "email":"john@gmail.com", "age":33},    </a:t>
            </a:r>
            <a:endParaRPr sz="1800"/>
          </a:p>
          <a:p>
            <a:r>
              <a:rPr sz="1800"/>
              <a:t>    {"name":"Bob", "email":"bob32@gmail.com", "age":41}   </a:t>
            </a:r>
            <a:endParaRPr sz="1800"/>
          </a:p>
          <a:p>
            <a:r>
              <a:rPr sz="1800"/>
              <a:t>]}  </a:t>
            </a:r>
            <a:endParaRPr sz="1800"/>
          </a:p>
          <a:p>
            <a:endParaRPr sz="180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JSON Multidimensional Array</a:t>
            </a:r>
            <a:endParaRPr sz="1800"/>
          </a:p>
          <a:p>
            <a:r>
              <a:rPr sz="1800">
                <a:sym typeface="+mn-ea"/>
              </a:rPr>
              <a:t>We can store array inside JSON array, it is known as array of arrays or multidimensional array.</a:t>
            </a:r>
            <a:endParaRPr sz="1800"/>
          </a:p>
          <a:p>
            <a:r>
              <a:rPr sz="1800">
                <a:sym typeface="+mn-ea"/>
              </a:rPr>
              <a:t>[    </a:t>
            </a:r>
            <a:endParaRPr sz="1800"/>
          </a:p>
          <a:p>
            <a:r>
              <a:rPr sz="1800">
                <a:sym typeface="+mn-ea"/>
              </a:rPr>
              <a:t> [ "a", "b", "c" ],   </a:t>
            </a:r>
            <a:endParaRPr sz="1800"/>
          </a:p>
          <a:p>
            <a:r>
              <a:rPr sz="1800">
                <a:sym typeface="+mn-ea"/>
              </a:rPr>
              <a:t> [ "m", "n", "o" ],   </a:t>
            </a:r>
            <a:endParaRPr sz="1800"/>
          </a:p>
          <a:p>
            <a:r>
              <a:rPr sz="1800">
                <a:sym typeface="+mn-ea"/>
              </a:rPr>
              <a:t> [ "x", "y", "z" ]   </a:t>
            </a:r>
            <a:endParaRPr sz="1800"/>
          </a:p>
          <a:p>
            <a:r>
              <a:rPr sz="1800">
                <a:sym typeface="+mn-ea"/>
              </a:rPr>
              <a:t>]  </a:t>
            </a:r>
            <a:endParaRPr sz="18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JSON Comments</a:t>
            </a:r>
            <a:endParaRPr sz="1800">
              <a:sym typeface="+mn-ea"/>
            </a:endParaRPr>
          </a:p>
          <a:p>
            <a:r>
              <a:rPr sz="1800">
                <a:sym typeface="+mn-ea"/>
              </a:rPr>
              <a:t>JSON doesn't support comments. It is not a standard.</a:t>
            </a:r>
            <a:endParaRPr sz="1800">
              <a:sym typeface="+mn-ea"/>
            </a:endParaRPr>
          </a:p>
          <a:p>
            <a:r>
              <a:rPr sz="1800">
                <a:sym typeface="+mn-ea"/>
              </a:rPr>
              <a:t>But you can do some tricks such as adding extra attribute for comment in JSON object, for example:</a:t>
            </a:r>
            <a:endParaRPr sz="1800">
              <a:sym typeface="+mn-ea"/>
            </a:endParaRPr>
          </a:p>
          <a:p>
            <a:r>
              <a:rPr sz="1800">
                <a:sym typeface="+mn-ea"/>
              </a:rPr>
              <a:t>{  </a:t>
            </a:r>
            <a:endParaRPr sz="1800">
              <a:sym typeface="+mn-ea"/>
            </a:endParaRPr>
          </a:p>
          <a:p>
            <a:r>
              <a:rPr sz="1800">
                <a:sym typeface="+mn-ea"/>
              </a:rPr>
              <a:t>    "employee": {  </a:t>
            </a:r>
            <a:endParaRPr sz="1800">
              <a:sym typeface="+mn-ea"/>
            </a:endParaRPr>
          </a:p>
          <a:p>
            <a:r>
              <a:rPr sz="1800">
                <a:sym typeface="+mn-ea"/>
              </a:rPr>
              <a:t>        "name":       "Bob",   </a:t>
            </a:r>
            <a:endParaRPr sz="1800">
              <a:sym typeface="+mn-ea"/>
            </a:endParaRPr>
          </a:p>
          <a:p>
            <a:r>
              <a:rPr sz="1800">
                <a:sym typeface="+mn-ea"/>
              </a:rPr>
              <a:t>        "salary":      56000,   </a:t>
            </a:r>
            <a:endParaRPr sz="1800">
              <a:sym typeface="+mn-ea"/>
            </a:endParaRPr>
          </a:p>
          <a:p>
            <a:r>
              <a:rPr sz="1800">
                <a:sym typeface="+mn-ea"/>
              </a:rPr>
              <a:t>        "comments":    "He is a nice man"  </a:t>
            </a:r>
            <a:endParaRPr sz="1800">
              <a:sym typeface="+mn-ea"/>
            </a:endParaRPr>
          </a:p>
          <a:p>
            <a:r>
              <a:rPr sz="1800">
                <a:sym typeface="+mn-ea"/>
              </a:rPr>
              <a:t>    }  </a:t>
            </a:r>
            <a:endParaRPr sz="1800">
              <a:sym typeface="+mn-ea"/>
            </a:endParaRPr>
          </a:p>
          <a:p>
            <a:r>
              <a:rPr sz="1800">
                <a:sym typeface="+mn-ea"/>
              </a:rPr>
              <a:t>}  </a:t>
            </a:r>
            <a:endParaRPr sz="1800">
              <a:sym typeface="+mn-ea"/>
            </a:endParaRPr>
          </a:p>
          <a:p>
            <a:r>
              <a:rPr sz="1800">
                <a:sym typeface="+mn-ea"/>
              </a:rPr>
              <a:t>Here, "comments" attribute can be treated as comment.</a:t>
            </a:r>
            <a:endParaRPr sz="1800">
              <a:sym typeface="+mn-ea"/>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JSON Comments</a:t>
            </a:r>
            <a:endParaRPr sz="1800">
              <a:sym typeface="+mn-ea"/>
            </a:endParaRPr>
          </a:p>
          <a:p>
            <a:r>
              <a:rPr sz="1800">
                <a:sym typeface="+mn-ea"/>
              </a:rPr>
              <a:t>JSON doesn't support comments. It is not a standard.</a:t>
            </a:r>
            <a:endParaRPr sz="1800">
              <a:sym typeface="+mn-ea"/>
            </a:endParaRPr>
          </a:p>
          <a:p>
            <a:r>
              <a:rPr sz="1800">
                <a:sym typeface="+mn-ea"/>
              </a:rPr>
              <a:t>But you can do some tricks such as adding extra attribute for comment in JSON object, for example:</a:t>
            </a:r>
            <a:endParaRPr sz="1800">
              <a:sym typeface="+mn-ea"/>
            </a:endParaRPr>
          </a:p>
          <a:p>
            <a:r>
              <a:rPr sz="1800">
                <a:sym typeface="+mn-ea"/>
              </a:rPr>
              <a:t>{  </a:t>
            </a:r>
            <a:endParaRPr sz="1800">
              <a:sym typeface="+mn-ea"/>
            </a:endParaRPr>
          </a:p>
          <a:p>
            <a:r>
              <a:rPr sz="1800">
                <a:sym typeface="+mn-ea"/>
              </a:rPr>
              <a:t>    "employee": {  </a:t>
            </a:r>
            <a:endParaRPr sz="1800">
              <a:sym typeface="+mn-ea"/>
            </a:endParaRPr>
          </a:p>
          <a:p>
            <a:r>
              <a:rPr sz="1800">
                <a:sym typeface="+mn-ea"/>
              </a:rPr>
              <a:t>        "name":       "Bob",   </a:t>
            </a:r>
            <a:endParaRPr sz="1800">
              <a:sym typeface="+mn-ea"/>
            </a:endParaRPr>
          </a:p>
          <a:p>
            <a:r>
              <a:rPr sz="1800">
                <a:sym typeface="+mn-ea"/>
              </a:rPr>
              <a:t>        "salary":      56000,   </a:t>
            </a:r>
            <a:endParaRPr sz="1800">
              <a:sym typeface="+mn-ea"/>
            </a:endParaRPr>
          </a:p>
          <a:p>
            <a:r>
              <a:rPr sz="1800">
                <a:sym typeface="+mn-ea"/>
              </a:rPr>
              <a:t>        "comments":    "He is a nice man"  </a:t>
            </a:r>
            <a:endParaRPr sz="1800">
              <a:sym typeface="+mn-ea"/>
            </a:endParaRPr>
          </a:p>
          <a:p>
            <a:r>
              <a:rPr sz="1800">
                <a:sym typeface="+mn-ea"/>
              </a:rPr>
              <a:t>    }  </a:t>
            </a:r>
            <a:endParaRPr sz="1800">
              <a:sym typeface="+mn-ea"/>
            </a:endParaRPr>
          </a:p>
          <a:p>
            <a:r>
              <a:rPr sz="1800">
                <a:sym typeface="+mn-ea"/>
              </a:rPr>
              <a:t>}  </a:t>
            </a:r>
            <a:endParaRPr sz="1800">
              <a:sym typeface="+mn-ea"/>
            </a:endParaRPr>
          </a:p>
          <a:p>
            <a:r>
              <a:rPr sz="1800">
                <a:sym typeface="+mn-ea"/>
              </a:rPr>
              <a:t>Here, "comments" attribute can be treated as comment.</a:t>
            </a:r>
            <a:endParaRPr sz="1800">
              <a:sym typeface="+mn-e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REST API</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RESTful API is an interface that two computer systems use to exchange information securely over the internet. </a:t>
            </a:r>
            <a:endParaRPr sz="1800">
              <a:sym typeface="+mn-ea"/>
            </a:endParaRPr>
          </a:p>
          <a:p>
            <a:r>
              <a:rPr sz="1800">
                <a:sym typeface="+mn-ea"/>
              </a:rPr>
              <a:t>An application programming interface (API) defines the rules that you must follow to communicate with other software systems. Developers expose or create APIs so that other applications can communicate with their applications programmatically. </a:t>
            </a:r>
            <a:endParaRPr sz="1800">
              <a:sym typeface="+mn-ea"/>
            </a:endParaRPr>
          </a:p>
          <a:p>
            <a:r>
              <a:rPr sz="1800">
                <a:sym typeface="+mn-ea"/>
              </a:rPr>
              <a:t>Representational State Transfer (REST) is a software architecture that imposes conditions on how an API should work. REST was initially created as a guideline to manage communication on a complex network like the internet. You can use REST-based architecture to support high-performing and reliable communication at scale. You can easily implement and modify it, bringing visibility and cross-platform portability to any API system.</a:t>
            </a:r>
            <a:endParaRPr sz="1800">
              <a:sym typeface="+mn-ea"/>
            </a:endParaRPr>
          </a:p>
          <a:p>
            <a:r>
              <a:rPr sz="1800">
                <a:sym typeface="+mn-ea"/>
              </a:rPr>
              <a:t>API developers can design APIs using several different architectures. APIs that follow the REST architectural style are called REST APIs. Web services that implement REST architecture are called RESTful web services. </a:t>
            </a:r>
            <a:endParaRPr sz="1800">
              <a:sym typeface="+mn-ea"/>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Uniform interface</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The uniform interface is fundamental to the design of any RESTful webservice. It indicates that the server transfers information in a standard format. The formatted resource is called a representation in REST. This format can be different from the internal representation of the resource on the server application. For example, the server can store data as text but send it in an HTML representation format.</a:t>
            </a:r>
            <a:endParaRPr sz="1800">
              <a:sym typeface="+mn-ea"/>
            </a:endParaRPr>
          </a:p>
          <a:p>
            <a:r>
              <a:rPr sz="1800">
                <a:sym typeface="+mn-ea"/>
              </a:rPr>
              <a:t>Uniform interface imposes four architectural constraints:</a:t>
            </a:r>
            <a:r>
              <a:rPr lang="en-IN" sz="1800">
                <a:sym typeface="+mn-ea"/>
              </a:rPr>
              <a:t> </a:t>
            </a:r>
            <a:r>
              <a:rPr sz="1800">
                <a:sym typeface="+mn-ea"/>
              </a:rPr>
              <a:t>Requests should identify resources. They do so by using a uniform resource identifier.</a:t>
            </a:r>
            <a:endParaRPr sz="1800">
              <a:sym typeface="+mn-ea"/>
            </a:endParaRPr>
          </a:p>
          <a:p>
            <a:r>
              <a:rPr sz="1800">
                <a:sym typeface="+mn-ea"/>
              </a:rPr>
              <a:t>Clients have enough information in the resource representation to modify or delete the resource if they want to. The server meets this condition by sending metadata that describes the resource further.</a:t>
            </a:r>
            <a:endParaRPr sz="1800">
              <a:sym typeface="+mn-ea"/>
            </a:endParaRPr>
          </a:p>
          <a:p>
            <a:r>
              <a:rPr sz="1800">
                <a:sym typeface="+mn-ea"/>
              </a:rPr>
              <a:t>Clients receive information about how to process the representation further. The server achieves this by sending self-descriptive messages that contain metadata about how the client can best use them.</a:t>
            </a:r>
            <a:endParaRPr sz="1800">
              <a:sym typeface="+mn-ea"/>
            </a:endParaRPr>
          </a:p>
          <a:p>
            <a:r>
              <a:rPr sz="1800">
                <a:sym typeface="+mn-ea"/>
              </a:rPr>
              <a:t>Clients receive information about all other related resources they need to complete a task. The server achieves this by sending hyperlinks in the representation so that clients can dynamically discover more resources.</a:t>
            </a:r>
            <a:endParaRPr sz="1800">
              <a:sym typeface="+mn-ea"/>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Statelessness</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In REST architecture, statelessness refers to a communication method in which the server completes every client request independently of all previous requests. Clients can request resources in any order, and every request is stateless or isolated from other requests. This REST API design constraint implies that the server can completely understand and fulfill the request every time. </a:t>
            </a:r>
            <a:endParaRPr sz="1800">
              <a:sym typeface="+mn-ea"/>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Layered system</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In a layered system architecture, the client can connect to other authorized intermediaries between the client and server, and it will still receive responses from the server. Servers can also pass on requests to other servers. You can design your RESTful web service to run on several servers with multiple layers such as security, application, and business logic, working together to fulfill client requests. These layers remain invisible to the client.</a:t>
            </a:r>
            <a:endParaRPr sz="1800">
              <a:sym typeface="+mn-e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Cacheability</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RESTful web services support caching, which is the process of storing some responses on the client or on an intermediary to improve server response time. For example, suppose that you visit a website that has common header and footer images on every page. Every time you visit a new website page, the server must resend the same images. To avoid this, the client caches or stores these images after the first response and then uses the images directly from the cache. RESTful web services control caching by using API responses that define themselves as cacheable or noncacheable.</a:t>
            </a:r>
            <a:endParaRPr sz="1800">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aspects of the internet</a:t>
            </a:r>
            <a:endParaRPr lang="en-US" dirty="0"/>
          </a:p>
        </p:txBody>
      </p:sp>
      <p:sp>
        <p:nvSpPr>
          <p:cNvPr id="3" name="Content Placeholder 2"/>
          <p:cNvSpPr>
            <a:spLocks noGrp="1"/>
          </p:cNvSpPr>
          <p:nvPr>
            <p:ph sz="quarter" idx="1"/>
          </p:nvPr>
        </p:nvSpPr>
        <p:spPr/>
        <p:txBody>
          <a:bodyPr/>
          <a:lstStyle/>
          <a:p>
            <a:r>
              <a:rPr lang="en-US" dirty="0" smtClean="0"/>
              <a:t>Sub-networks are independent</a:t>
            </a:r>
            <a:endParaRPr lang="en-US" dirty="0"/>
          </a:p>
          <a:p>
            <a:r>
              <a:rPr lang="en-US" dirty="0"/>
              <a:t>C</a:t>
            </a:r>
            <a:r>
              <a:rPr lang="en-US" dirty="0" smtClean="0"/>
              <a:t>omputers </a:t>
            </a:r>
            <a:r>
              <a:rPr lang="en-US" dirty="0"/>
              <a:t>can dynamically join and leave the network</a:t>
            </a:r>
            <a:endParaRPr lang="en-US" dirty="0"/>
          </a:p>
          <a:p>
            <a:r>
              <a:rPr lang="en-US" dirty="0"/>
              <a:t>B</a:t>
            </a:r>
            <a:r>
              <a:rPr lang="en-US" dirty="0" smtClean="0"/>
              <a:t>uilt </a:t>
            </a:r>
            <a:r>
              <a:rPr lang="en-US" dirty="0"/>
              <a:t>on open </a:t>
            </a:r>
            <a:r>
              <a:rPr lang="en-US" dirty="0" smtClean="0"/>
              <a:t>standards</a:t>
            </a:r>
            <a:endParaRPr lang="en-US" dirty="0" smtClean="0"/>
          </a:p>
          <a:p>
            <a:r>
              <a:rPr lang="en-US" dirty="0"/>
              <a:t>E</a:t>
            </a:r>
            <a:r>
              <a:rPr lang="en-US" dirty="0" smtClean="0"/>
              <a:t>veryone </a:t>
            </a:r>
            <a:r>
              <a:rPr lang="en-US" dirty="0"/>
              <a:t>can use it with simple, commonly available software</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Code on demand</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In REST architectural style, servers can temporarily extend or customize client functionality by transferring software programming code to the client. For example, when you fill a registration form on any website, your browser immediately highlights any mistakes you make, such as incorrect phone numbers. It can do this because of the code sent by the server.</a:t>
            </a:r>
            <a:endParaRPr sz="1800">
              <a:sym typeface="+mn-ea"/>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Code on demand</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sym typeface="+mn-ea"/>
              </a:rPr>
              <a:t>The general steps for any REST API call:</a:t>
            </a:r>
            <a:endParaRPr sz="1800">
              <a:sym typeface="+mn-ea"/>
            </a:endParaRPr>
          </a:p>
          <a:p>
            <a:endParaRPr sz="1800">
              <a:sym typeface="+mn-ea"/>
            </a:endParaRPr>
          </a:p>
          <a:p>
            <a:r>
              <a:rPr sz="1800">
                <a:sym typeface="+mn-ea"/>
              </a:rPr>
              <a:t>The client sends a request to the server. The client follows the API documentation to format the request in a way that the server understands.</a:t>
            </a:r>
            <a:endParaRPr sz="1800">
              <a:sym typeface="+mn-ea"/>
            </a:endParaRPr>
          </a:p>
          <a:p>
            <a:r>
              <a:rPr sz="1800">
                <a:sym typeface="+mn-ea"/>
              </a:rPr>
              <a:t>The server authenticates the client and confirms that the client has the right to make that request.</a:t>
            </a:r>
            <a:endParaRPr sz="1800">
              <a:sym typeface="+mn-ea"/>
            </a:endParaRPr>
          </a:p>
          <a:p>
            <a:r>
              <a:rPr sz="1800">
                <a:sym typeface="+mn-ea"/>
              </a:rPr>
              <a:t>The server receives the request and processes it internally.</a:t>
            </a:r>
            <a:endParaRPr sz="1800">
              <a:sym typeface="+mn-ea"/>
            </a:endParaRPr>
          </a:p>
          <a:p>
            <a:r>
              <a:rPr sz="1800">
                <a:sym typeface="+mn-ea"/>
              </a:rPr>
              <a:t>The server returns a response to the client. The response contains information that tells the client whether the request was successful. The response also includes any information that the client requested.</a:t>
            </a:r>
            <a:endParaRPr sz="1800">
              <a:sym typeface="+mn-ea"/>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Code on demand</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endParaRPr sz="1800">
              <a:sym typeface="+mn-ea"/>
            </a:endParaRPr>
          </a:p>
        </p:txBody>
      </p:sp>
      <p:pic>
        <p:nvPicPr>
          <p:cNvPr id="4" name="Picture 3"/>
          <p:cNvPicPr>
            <a:picLocks noChangeAspect="1"/>
          </p:cNvPicPr>
          <p:nvPr/>
        </p:nvPicPr>
        <p:blipFill>
          <a:blip r:embed="rId1"/>
          <a:stretch>
            <a:fillRect/>
          </a:stretch>
        </p:blipFill>
        <p:spPr>
          <a:xfrm>
            <a:off x="1238250" y="1838325"/>
            <a:ext cx="6667500" cy="3181350"/>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Code on demand</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612775" y="1856740"/>
            <a:ext cx="8153400" cy="398145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Code on demand</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4" name="Content Placeholder 3"/>
          <p:cNvPicPr>
            <a:picLocks noChangeAspect="1"/>
          </p:cNvPicPr>
          <p:nvPr>
            <p:ph sz="quarter" idx="1"/>
          </p:nvPr>
        </p:nvPicPr>
        <p:blipFill>
          <a:blip r:embed="rId1"/>
          <a:stretch>
            <a:fillRect/>
          </a:stretch>
        </p:blipFill>
        <p:spPr>
          <a:xfrm>
            <a:off x="612775" y="1892300"/>
            <a:ext cx="8153400" cy="3910330"/>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Code on demand</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612775" y="1861820"/>
            <a:ext cx="8153400" cy="3971925"/>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Code on demand</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4" name="Content Placeholder 3"/>
          <p:cNvPicPr>
            <a:picLocks noChangeAspect="1"/>
          </p:cNvPicPr>
          <p:nvPr>
            <p:ph sz="quarter" idx="1"/>
          </p:nvPr>
        </p:nvPicPr>
        <p:blipFill>
          <a:blip r:embed="rId1"/>
          <a:stretch>
            <a:fillRect/>
          </a:stretch>
        </p:blipFill>
        <p:spPr>
          <a:xfrm>
            <a:off x="612775" y="1852295"/>
            <a:ext cx="8153400" cy="3990975"/>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Code on demand</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617220" y="1833245"/>
            <a:ext cx="8143875" cy="40290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 and organizations</a:t>
            </a:r>
            <a:endParaRPr lang="en-US" dirty="0"/>
          </a:p>
        </p:txBody>
      </p:sp>
      <p:sp>
        <p:nvSpPr>
          <p:cNvPr id="3" name="Content Placeholder 2"/>
          <p:cNvSpPr>
            <a:spLocks noGrp="1"/>
          </p:cNvSpPr>
          <p:nvPr>
            <p:ph sz="quarter" idx="1"/>
          </p:nvPr>
        </p:nvSpPr>
        <p:spPr/>
        <p:txBody>
          <a:bodyPr/>
          <a:lstStyle/>
          <a:p>
            <a:r>
              <a:rPr lang="en-US" dirty="0"/>
              <a:t>Internet Engineering Task Force (IETF): internet protocol standards</a:t>
            </a:r>
            <a:endParaRPr lang="en-US" dirty="0"/>
          </a:p>
          <a:p>
            <a:r>
              <a:rPr lang="en-US" dirty="0"/>
              <a:t>Internet Corporation for Assigned Names and Numbers (ICANN</a:t>
            </a:r>
            <a:r>
              <a:rPr lang="en-US" dirty="0" smtClean="0"/>
              <a:t>): decides </a:t>
            </a:r>
            <a:r>
              <a:rPr lang="en-US" dirty="0"/>
              <a:t>top-level domain names</a:t>
            </a:r>
            <a:endParaRPr lang="en-US" dirty="0"/>
          </a:p>
          <a:p>
            <a:r>
              <a:rPr lang="en-US" dirty="0"/>
              <a:t>World Wide Web Consortium (W3C): web standards</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4875" y="4724400"/>
            <a:ext cx="18383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4657725"/>
            <a:ext cx="16954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543425"/>
            <a:ext cx="18859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Servers</a:t>
            </a:r>
            <a:endParaRPr lang="en-US" dirty="0"/>
          </a:p>
        </p:txBody>
      </p:sp>
      <p:sp>
        <p:nvSpPr>
          <p:cNvPr id="3" name="Content Placeholder 2"/>
          <p:cNvSpPr>
            <a:spLocks noGrp="1"/>
          </p:cNvSpPr>
          <p:nvPr>
            <p:ph sz="quarter" idx="1"/>
          </p:nvPr>
        </p:nvSpPr>
        <p:spPr/>
        <p:txBody>
          <a:bodyPr/>
          <a:lstStyle/>
          <a:p>
            <a:r>
              <a:rPr lang="en-US" dirty="0"/>
              <a:t>W</a:t>
            </a:r>
            <a:r>
              <a:rPr lang="en-US" dirty="0" smtClean="0"/>
              <a:t>eb </a:t>
            </a:r>
            <a:r>
              <a:rPr lang="en-US" dirty="0"/>
              <a:t>server: software that listens for web page requests</a:t>
            </a:r>
            <a:endParaRPr lang="en-US" dirty="0"/>
          </a:p>
          <a:p>
            <a:pPr lvl="1"/>
            <a:r>
              <a:rPr lang="en-US" dirty="0" smtClean="0"/>
              <a:t>Apache</a:t>
            </a:r>
            <a:endParaRPr lang="en-US" dirty="0" smtClean="0"/>
          </a:p>
          <a:p>
            <a:pPr lvl="1"/>
            <a:r>
              <a:rPr lang="en-US" dirty="0" smtClean="0"/>
              <a:t>Microsoft Internet </a:t>
            </a:r>
            <a:endParaRPr lang="en-US" dirty="0" smtClean="0"/>
          </a:p>
          <a:p>
            <a:pPr marL="367030" lvl="1" indent="0">
              <a:buNone/>
            </a:pPr>
            <a:r>
              <a:rPr lang="en-US" dirty="0" smtClean="0"/>
              <a:t>Information </a:t>
            </a:r>
            <a:r>
              <a:rPr lang="en-US" dirty="0"/>
              <a:t>Server (IIS) </a:t>
            </a:r>
            <a:endParaRPr lang="en-US" dirty="0" smtClean="0"/>
          </a:p>
          <a:p>
            <a:pPr marL="367030" lvl="1" indent="0">
              <a:buNone/>
            </a:pPr>
            <a:r>
              <a:rPr lang="en-US" dirty="0" smtClean="0"/>
              <a:t>	</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94564" y="2133600"/>
            <a:ext cx="3981449"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4114800"/>
            <a:ext cx="410663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2291"/>
                                        </p:tgtEl>
                                        <p:attrNameLst>
                                          <p:attrName>style.visibility</p:attrName>
                                        </p:attrNameLst>
                                      </p:cBhvr>
                                      <p:to>
                                        <p:strVal val="visible"/>
                                      </p:to>
                                    </p:set>
                                    <p:animEffect transition="in" filter="barn(inVertical)">
                                      <p:cBhvr>
                                        <p:cTn id="11"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Server</a:t>
            </a:r>
            <a:endParaRPr lang="en-US" dirty="0"/>
          </a:p>
        </p:txBody>
      </p:sp>
      <p:sp>
        <p:nvSpPr>
          <p:cNvPr id="3" name="Content Placeholder 2"/>
          <p:cNvSpPr>
            <a:spLocks noGrp="1"/>
          </p:cNvSpPr>
          <p:nvPr>
            <p:ph sz="quarter" idx="1"/>
          </p:nvPr>
        </p:nvSpPr>
        <p:spPr/>
        <p:txBody>
          <a:bodyPr/>
          <a:lstStyle/>
          <a:p>
            <a:r>
              <a:rPr lang="en-US" dirty="0"/>
              <a:t>S</a:t>
            </a:r>
            <a:r>
              <a:rPr lang="en-US" dirty="0" smtClean="0"/>
              <a:t>oftware </a:t>
            </a:r>
            <a:r>
              <a:rPr lang="en-US" dirty="0"/>
              <a:t>framework that provides an environment where applications can </a:t>
            </a:r>
            <a:r>
              <a:rPr lang="en-US" dirty="0" smtClean="0"/>
              <a:t>run</a:t>
            </a:r>
            <a:endParaRPr lang="en-US" dirty="0" smtClean="0"/>
          </a:p>
          <a:p>
            <a:pPr lvl="1"/>
            <a:r>
              <a:rPr lang="en-US" dirty="0" smtClean="0"/>
              <a:t>Apache</a:t>
            </a:r>
            <a:endParaRPr lang="en-US" dirty="0" smtClean="0"/>
          </a:p>
          <a:p>
            <a:pPr lvl="1"/>
            <a:r>
              <a:rPr lang="en-US" dirty="0" smtClean="0"/>
              <a:t>Glassfish</a:t>
            </a:r>
            <a:endParaRPr lang="en-US" dirty="0"/>
          </a:p>
          <a:p>
            <a:pPr lvl="1"/>
            <a:r>
              <a:rPr lang="en-US" dirty="0"/>
              <a:t>WebSphere</a:t>
            </a:r>
            <a:endParaRPr lang="en-US" dirty="0"/>
          </a:p>
          <a:p>
            <a:pPr lvl="1"/>
            <a:r>
              <a:rPr lang="en-US" dirty="0" err="1"/>
              <a:t>WebLogic</a:t>
            </a:r>
            <a:endParaRPr lang="en-US" dirty="0"/>
          </a:p>
          <a:p>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13315"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600" y="4689764"/>
            <a:ext cx="2032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876800"/>
            <a:ext cx="175611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594567"/>
            <a:ext cx="1577633" cy="1577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65964"/>
            <a:ext cx="1676400" cy="125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Browser</a:t>
            </a:r>
            <a:endParaRPr lang="en-US" dirty="0"/>
          </a:p>
        </p:txBody>
      </p:sp>
      <p:sp>
        <p:nvSpPr>
          <p:cNvPr id="3" name="Content Placeholder 2"/>
          <p:cNvSpPr>
            <a:spLocks noGrp="1"/>
          </p:cNvSpPr>
          <p:nvPr>
            <p:ph sz="quarter" idx="1"/>
          </p:nvPr>
        </p:nvSpPr>
        <p:spPr/>
        <p:txBody>
          <a:bodyPr/>
          <a:lstStyle/>
          <a:p>
            <a:r>
              <a:rPr lang="en-IN" altLang="en-US" dirty="0"/>
              <a:t>T</a:t>
            </a:r>
            <a:r>
              <a:rPr lang="en-US" dirty="0"/>
              <a:t>ype of software that allows you to find and view websites</a:t>
            </a:r>
            <a:r>
              <a:rPr lang="en-IN" altLang="en-US" dirty="0"/>
              <a:t> </a:t>
            </a:r>
            <a:r>
              <a:rPr lang="en-US" dirty="0">
                <a:sym typeface="+mn-ea"/>
              </a:rPr>
              <a:t>from web servers</a:t>
            </a:r>
            <a:r>
              <a:rPr lang="en-US" dirty="0"/>
              <a:t> on the Internet. </a:t>
            </a:r>
            <a:endParaRPr lang="en-US" dirty="0"/>
          </a:p>
          <a:p>
            <a:pPr lvl="1"/>
            <a:r>
              <a:rPr lang="en-US" dirty="0"/>
              <a:t>Mozilla Firefox</a:t>
            </a:r>
            <a:endParaRPr lang="en-US" dirty="0"/>
          </a:p>
          <a:p>
            <a:pPr lvl="1"/>
            <a:r>
              <a:rPr lang="en-US" dirty="0"/>
              <a:t>Microsoft Internet Explorer (IE)</a:t>
            </a:r>
            <a:endParaRPr lang="en-US" dirty="0"/>
          </a:p>
          <a:p>
            <a:pPr lvl="1"/>
            <a:r>
              <a:rPr lang="en-US" dirty="0"/>
              <a:t>Apple Safari</a:t>
            </a:r>
            <a:endParaRPr lang="en-US" dirty="0"/>
          </a:p>
          <a:p>
            <a:pPr lvl="1"/>
            <a:r>
              <a:rPr lang="en-US" dirty="0"/>
              <a:t>Google Chrome</a:t>
            </a:r>
            <a:endParaRPr lang="en-US" dirty="0"/>
          </a:p>
          <a:p>
            <a:pPr lvl="1"/>
            <a:r>
              <a:rPr lang="en-US" dirty="0"/>
              <a:t>Opera</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Browser</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8" name="Content Placeholder 7"/>
          <p:cNvPicPr>
            <a:picLocks noChangeAspect="1"/>
          </p:cNvPicPr>
          <p:nvPr>
            <p:ph sz="quarter" idx="1"/>
          </p:nvPr>
        </p:nvPicPr>
        <p:blipFill>
          <a:blip r:embed="rId1"/>
          <a:stretch>
            <a:fillRect/>
          </a:stretch>
        </p:blipFill>
        <p:spPr>
          <a:xfrm>
            <a:off x="1600200" y="1752600"/>
            <a:ext cx="6441440" cy="43675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Browser</a:t>
            </a:r>
            <a:endParaRPr lang="en-US" dirty="0"/>
          </a:p>
        </p:txBody>
      </p:sp>
      <p:sp>
        <p:nvSpPr>
          <p:cNvPr id="3" name="Content Placeholder 2"/>
          <p:cNvSpPr>
            <a:spLocks noGrp="1"/>
          </p:cNvSpPr>
          <p:nvPr>
            <p:ph sz="quarter" idx="1"/>
          </p:nvPr>
        </p:nvSpPr>
        <p:spPr>
          <a:xfrm>
            <a:off x="340360" y="1600200"/>
            <a:ext cx="8646160" cy="4794250"/>
          </a:xfrm>
        </p:spPr>
        <p:txBody>
          <a:bodyPr/>
          <a:lstStyle/>
          <a:p>
            <a:r>
              <a:rPr dirty="0"/>
              <a:t>The user interface: this includes the address bar, back/forward button, bookmarking menu, etc. Every part of the browser display except the window where you see the requested page.</a:t>
            </a:r>
            <a:endParaRPr dirty="0"/>
          </a:p>
          <a:p>
            <a:r>
              <a:rPr dirty="0"/>
              <a:t>The browser engine: marshals actions between the UI and the rendering engine.</a:t>
            </a:r>
            <a:endParaRPr dirty="0"/>
          </a:p>
          <a:p>
            <a:r>
              <a:rPr dirty="0"/>
              <a:t>.he rendering engine: responsible for displaying requested content. For example if the requested content is HTML, the rendering engine parses HTML and CSS, and displays the parsed content on the screen.</a:t>
            </a:r>
            <a:endParaRPr dirty="0"/>
          </a:p>
          <a:p>
            <a:endParaRPr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Browser</a:t>
            </a:r>
            <a:endParaRPr lang="en-US" dirty="0"/>
          </a:p>
        </p:txBody>
      </p:sp>
      <p:sp>
        <p:nvSpPr>
          <p:cNvPr id="3" name="Content Placeholder 2"/>
          <p:cNvSpPr>
            <a:spLocks noGrp="1"/>
          </p:cNvSpPr>
          <p:nvPr>
            <p:ph sz="quarter" idx="1"/>
          </p:nvPr>
        </p:nvSpPr>
        <p:spPr>
          <a:xfrm>
            <a:off x="174625" y="1600200"/>
            <a:ext cx="8754745" cy="5080635"/>
          </a:xfrm>
        </p:spPr>
        <p:txBody>
          <a:bodyPr/>
          <a:lstStyle/>
          <a:p>
            <a:r>
              <a:rPr sz="2400" dirty="0">
                <a:sym typeface="+mn-ea"/>
              </a:rPr>
              <a:t>Networking: for network calls such as HTTP requests, using different implementations for different platform behind a platform-independent interface.</a:t>
            </a:r>
            <a:endParaRPr sz="2400" dirty="0"/>
          </a:p>
          <a:p>
            <a:r>
              <a:rPr sz="2400" dirty="0">
                <a:sym typeface="+mn-ea"/>
              </a:rPr>
              <a:t>UI backend: used for drawing basic widgets like combo boxes and windows. This backend exposes a generic interface that is not platform specific. Underneath it uses operating system user interface methods.</a:t>
            </a:r>
            <a:endParaRPr sz="2400" dirty="0"/>
          </a:p>
          <a:p>
            <a:r>
              <a:rPr sz="2400" dirty="0">
                <a:sym typeface="+mn-ea"/>
              </a:rPr>
              <a:t>JavaScript interpreter. Used to parse and execute JavaScript code.</a:t>
            </a:r>
            <a:endParaRPr sz="2400" dirty="0"/>
          </a:p>
          <a:p>
            <a:r>
              <a:rPr sz="2400" dirty="0">
                <a:sym typeface="+mn-ea"/>
              </a:rPr>
              <a:t>Data storage. This is a persistence layer. The browser may need to save all sorts of data locally, such as cookies. Browsers also support storage mechanisms such as localStorage, IndexedDB, WebSQL and FileSystem.</a:t>
            </a:r>
            <a:endParaRPr sz="2400" dirty="0"/>
          </a:p>
          <a:p>
            <a:endParaRPr sz="2400"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9600" y="6248400"/>
            <a:ext cx="5421313" cy="365125"/>
          </a:xfrm>
        </p:spPr>
        <p:txBody>
          <a:bodyPr/>
          <a:lstStyle/>
          <a:p>
            <a:r>
              <a:rPr lang="en-US" smtClean="0"/>
              <a:t>CS380</a:t>
            </a:r>
            <a:endParaRPr lang="en-US"/>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878840" y="1747520"/>
            <a:ext cx="7620000" cy="4200525"/>
          </a:xfrm>
          <a:prstGeom prst="rect">
            <a:avLst/>
          </a:prstGeom>
        </p:spPr>
      </p:pic>
      <p:sp>
        <p:nvSpPr>
          <p:cNvPr id="7" name="Title 6"/>
          <p:cNvSpPr/>
          <p:nvPr>
            <p:ph type="title"/>
          </p:nvPr>
        </p:nvSpPr>
        <p:spPr/>
        <p:txBody>
          <a:bodyPr/>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3" name="Content Placeholder 2"/>
          <p:cNvSpPr>
            <a:spLocks noGrp="1"/>
          </p:cNvSpPr>
          <p:nvPr>
            <p:ph sz="quarter" idx="1"/>
          </p:nvPr>
        </p:nvSpPr>
        <p:spPr>
          <a:xfrm>
            <a:off x="685800" y="1676400"/>
            <a:ext cx="8153400" cy="4495800"/>
          </a:xfrm>
        </p:spPr>
        <p:txBody>
          <a:bodyPr/>
          <a:lstStyle/>
          <a:p>
            <a:pPr lvl="1"/>
            <a:r>
              <a:rPr lang="en-IN" altLang="en-US" dirty="0" smtClean="0"/>
              <a:t>O</a:t>
            </a:r>
            <a:r>
              <a:rPr lang="en-US" dirty="0" smtClean="0"/>
              <a:t>rient Web Programming fundamental.</a:t>
            </a:r>
            <a:endParaRPr lang="en-US" dirty="0" smtClean="0"/>
          </a:p>
          <a:p>
            <a:pPr lvl="1"/>
            <a:r>
              <a:rPr lang="en-IN" altLang="en-US" dirty="0" smtClean="0"/>
              <a:t>E</a:t>
            </a:r>
            <a:r>
              <a:rPr lang="en-US" dirty="0" smtClean="0"/>
              <a:t>xpose to JavaScript to develop interactive web page development</a:t>
            </a:r>
            <a:endParaRPr lang="en-US" dirty="0" smtClean="0"/>
          </a:p>
          <a:p>
            <a:pPr lvl="1"/>
            <a:r>
              <a:rPr lang="en-IN" altLang="en-US" dirty="0" smtClean="0"/>
              <a:t>O</a:t>
            </a:r>
            <a:r>
              <a:rPr lang="en-US" dirty="0" smtClean="0"/>
              <a:t>rient to Basics of REACT along with installation</a:t>
            </a:r>
            <a:endParaRPr lang="en-US" dirty="0" smtClean="0"/>
          </a:p>
          <a:p>
            <a:pPr lvl="1"/>
            <a:r>
              <a:rPr lang="en-IN" altLang="en-US" dirty="0" smtClean="0"/>
              <a:t>E</a:t>
            </a:r>
            <a:r>
              <a:rPr lang="en-US" dirty="0" smtClean="0"/>
              <a:t>xpose to node.js applications using express framework</a:t>
            </a:r>
            <a:endParaRPr lang="en-US" dirty="0" smtClean="0"/>
          </a:p>
          <a:p>
            <a:pPr lvl="1"/>
            <a:r>
              <a:rPr lang="en-IN" altLang="en-US" dirty="0" smtClean="0"/>
              <a:t>O</a:t>
            </a:r>
            <a:r>
              <a:rPr lang="en-US" dirty="0" smtClean="0"/>
              <a:t>rient to Fundamentals of node.js</a:t>
            </a:r>
            <a:endParaRPr lang="en-US" dirty="0" smtClean="0"/>
          </a:p>
          <a:p>
            <a:pPr lvl="1"/>
            <a:r>
              <a:rPr lang="en-IN" altLang="en-US" dirty="0" smtClean="0"/>
              <a:t>E</a:t>
            </a:r>
            <a:r>
              <a:rPr lang="en-US" dirty="0" smtClean="0"/>
              <a:t>xpose to Advanced concepts in REACT</a:t>
            </a:r>
            <a:endParaRPr lang="en-US" dirty="0" smtClean="0"/>
          </a:p>
        </p:txBody>
      </p:sp>
      <p:sp>
        <p:nvSpPr>
          <p:cNvPr id="5" name="Slide Number Placeholder 4"/>
          <p:cNvSpPr>
            <a:spLocks noGrp="1"/>
          </p:cNvSpPr>
          <p:nvPr>
            <p:ph type="sldNum" sz="quarter" idx="12"/>
          </p:nvPr>
        </p:nvSpPr>
        <p:spPr/>
        <p:txBody>
          <a:bodyPr>
            <a:normAutofit fontScale="85000" lnSpcReduction="20000"/>
          </a:bodyPr>
          <a:lstStyle/>
          <a:p>
            <a:r>
              <a:rPr lang="en-US" dirty="0" smtClean="0"/>
              <a:t>2</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Resource </a:t>
            </a:r>
            <a:r>
              <a:rPr lang="en-IN" altLang="en-US" dirty="0" smtClean="0"/>
              <a:t>Identifier</a:t>
            </a:r>
            <a:r>
              <a:rPr lang="en-US" dirty="0" smtClean="0"/>
              <a:t> (UR</a:t>
            </a:r>
            <a:r>
              <a:rPr lang="en-IN" altLang="en-US" dirty="0" smtClean="0"/>
              <a:t>I</a:t>
            </a:r>
            <a:r>
              <a:rPr lang="en-US" dirty="0" smtClean="0"/>
              <a:t>)</a:t>
            </a:r>
            <a:endParaRPr lang="en-US" dirty="0"/>
          </a:p>
        </p:txBody>
      </p:sp>
      <p:sp>
        <p:nvSpPr>
          <p:cNvPr id="4" name="Footer Placeholder 3"/>
          <p:cNvSpPr>
            <a:spLocks noGrp="1"/>
          </p:cNvSpPr>
          <p:nvPr>
            <p:ph type="ftr" sz="quarter" idx="4294967295"/>
          </p:nvPr>
        </p:nvSpPr>
        <p:spPr>
          <a:xfrm>
            <a:off x="0" y="6248400"/>
            <a:ext cx="5421630" cy="365125"/>
          </a:xfrm>
        </p:spPr>
        <p:txBody>
          <a:bodyPr/>
          <a:lstStyle/>
          <a:p>
            <a:r>
              <a:rPr lang="en-US" smtClean="0"/>
              <a:t>CS380</a:t>
            </a:r>
            <a:endParaRPr lang="en-US"/>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pic>
        <p:nvPicPr>
          <p:cNvPr id="8" name="Content Placeholder 7"/>
          <p:cNvPicPr>
            <a:picLocks noChangeAspect="1"/>
          </p:cNvPicPr>
          <p:nvPr>
            <p:ph sz="quarter" idx="2"/>
          </p:nvPr>
        </p:nvPicPr>
        <p:blipFill>
          <a:blip r:embed="rId1"/>
          <a:stretch>
            <a:fillRect/>
          </a:stretch>
        </p:blipFill>
        <p:spPr>
          <a:xfrm>
            <a:off x="5421630" y="2057400"/>
            <a:ext cx="2876550" cy="2876550"/>
          </a:xfrm>
          <a:prstGeom prst="rect">
            <a:avLst/>
          </a:prstGeom>
        </p:spPr>
      </p:pic>
      <p:pic>
        <p:nvPicPr>
          <p:cNvPr id="9" name="Content Placeholder 8"/>
          <p:cNvPicPr>
            <a:picLocks noChangeAspect="1"/>
          </p:cNvPicPr>
          <p:nvPr>
            <p:ph sz="quarter" idx="1"/>
          </p:nvPr>
        </p:nvPicPr>
        <p:blipFill>
          <a:blip r:embed="rId2"/>
          <a:stretch>
            <a:fillRect/>
          </a:stretch>
        </p:blipFill>
        <p:spPr>
          <a:xfrm>
            <a:off x="381000" y="2057400"/>
            <a:ext cx="4189095" cy="23685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Resource Locator (URL)</a:t>
            </a:r>
            <a:endParaRPr lang="en-US" dirty="0"/>
          </a:p>
        </p:txBody>
      </p:sp>
      <p:sp>
        <p:nvSpPr>
          <p:cNvPr id="3" name="Content Placeholder 2"/>
          <p:cNvSpPr>
            <a:spLocks noGrp="1"/>
          </p:cNvSpPr>
          <p:nvPr>
            <p:ph sz="quarter" idx="1"/>
          </p:nvPr>
        </p:nvSpPr>
        <p:spPr/>
        <p:txBody>
          <a:bodyPr/>
          <a:lstStyle/>
          <a:p>
            <a:r>
              <a:rPr lang="en-IN" altLang="en-US" b="1" u="sng" dirty="0">
                <a:solidFill>
                  <a:srgbClr val="C00000"/>
                </a:solidFill>
                <a:sym typeface="+mn-ea"/>
              </a:rPr>
              <a:t>S</a:t>
            </a:r>
            <a:r>
              <a:rPr lang="en-US" b="1" u="sng" dirty="0">
                <a:solidFill>
                  <a:srgbClr val="C00000"/>
                </a:solidFill>
                <a:sym typeface="+mn-ea"/>
              </a:rPr>
              <a:t>cheme</a:t>
            </a:r>
            <a:r>
              <a:rPr lang="en-IN" altLang="en-US" b="1" u="sng" dirty="0">
                <a:solidFill>
                  <a:srgbClr val="C00000"/>
                </a:solidFill>
                <a:sym typeface="+mn-ea"/>
              </a:rPr>
              <a:t>:</a:t>
            </a:r>
            <a:endParaRPr lang="en-US" b="1" u="sng" dirty="0">
              <a:solidFill>
                <a:srgbClr val="C00000"/>
              </a:solidFill>
              <a:sym typeface="+mn-ea"/>
            </a:endParaRPr>
          </a:p>
          <a:p>
            <a:r>
              <a:rPr lang="en-US" dirty="0"/>
              <a:t>Every URL begins with the </a:t>
            </a:r>
            <a:r>
              <a:rPr lang="en-IN" altLang="en-US" dirty="0">
                <a:solidFill>
                  <a:schemeClr val="tx1"/>
                </a:solidFill>
              </a:rPr>
              <a:t>S</a:t>
            </a:r>
            <a:r>
              <a:rPr lang="en-US" dirty="0">
                <a:solidFill>
                  <a:schemeClr val="tx1"/>
                </a:solidFill>
              </a:rPr>
              <a:t>cheme</a:t>
            </a:r>
            <a:r>
              <a:rPr lang="en-US" dirty="0"/>
              <a:t>. </a:t>
            </a:r>
            <a:endParaRPr lang="en-US" dirty="0"/>
          </a:p>
          <a:p>
            <a:r>
              <a:rPr lang="en-US" dirty="0"/>
              <a:t>tells your browser what type of address it is so the browser connects to it correctly. </a:t>
            </a:r>
            <a:endParaRPr lang="en-US" dirty="0"/>
          </a:p>
          <a:p>
            <a:r>
              <a:rPr lang="en-US" dirty="0"/>
              <a:t>http and https </a:t>
            </a:r>
            <a:endParaRPr lang="en-US" dirty="0"/>
          </a:p>
          <a:p>
            <a:endParaRPr lang="en-US" dirty="0"/>
          </a:p>
        </p:txBody>
      </p:sp>
      <p:sp>
        <p:nvSpPr>
          <p:cNvPr id="4" name="Footer Placeholder 3"/>
          <p:cNvSpPr>
            <a:spLocks noGrp="1"/>
          </p:cNvSpPr>
          <p:nvPr>
            <p:ph type="ftr" sz="quarter" idx="4294967295"/>
          </p:nvPr>
        </p:nvSpPr>
        <p:spPr>
          <a:xfrm>
            <a:off x="0" y="6248400"/>
            <a:ext cx="5421630" cy="365125"/>
          </a:xfrm>
        </p:spPr>
        <p:txBody>
          <a:bodyPr/>
          <a:lstStyle/>
          <a:p>
            <a:r>
              <a:rPr lang="en-US" smtClean="0"/>
              <a:t>CS380</a:t>
            </a:r>
            <a:endParaRPr lang="en-US"/>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2"/>
          </p:nvPr>
        </p:nvPicPr>
        <p:blipFill>
          <a:blip r:embed="rId1"/>
          <a:srcRect l="-6289" r="6517"/>
          <a:stretch>
            <a:fillRect/>
          </a:stretch>
        </p:blipFill>
        <p:spPr>
          <a:xfrm>
            <a:off x="4047490" y="2286000"/>
            <a:ext cx="5051425" cy="155384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Resource Locator (URL)</a:t>
            </a:r>
            <a:endParaRPr lang="en-US" dirty="0"/>
          </a:p>
        </p:txBody>
      </p:sp>
      <p:sp>
        <p:nvSpPr>
          <p:cNvPr id="3" name="Content Placeholder 2"/>
          <p:cNvSpPr>
            <a:spLocks noGrp="1"/>
          </p:cNvSpPr>
          <p:nvPr>
            <p:ph sz="quarter" idx="1"/>
          </p:nvPr>
        </p:nvSpPr>
        <p:spPr>
          <a:xfrm>
            <a:off x="609600" y="1589405"/>
            <a:ext cx="3992245" cy="4572000"/>
          </a:xfrm>
        </p:spPr>
        <p:txBody>
          <a:bodyPr/>
          <a:lstStyle/>
          <a:p>
            <a:r>
              <a:rPr lang="en-IN" b="1" u="sng" dirty="0">
                <a:solidFill>
                  <a:srgbClr val="C00000"/>
                </a:solidFill>
              </a:rPr>
              <a:t>D</a:t>
            </a:r>
            <a:r>
              <a:rPr b="1" u="sng" dirty="0">
                <a:solidFill>
                  <a:srgbClr val="C00000"/>
                </a:solidFill>
              </a:rPr>
              <a:t>omain name</a:t>
            </a:r>
            <a:r>
              <a:rPr lang="en-IN" b="1" u="sng" dirty="0">
                <a:solidFill>
                  <a:srgbClr val="C00000"/>
                </a:solidFill>
              </a:rPr>
              <a:t>:</a:t>
            </a:r>
            <a:endParaRPr b="1" u="sng" dirty="0">
              <a:solidFill>
                <a:srgbClr val="C00000"/>
              </a:solidFill>
            </a:endParaRPr>
          </a:p>
          <a:p>
            <a:r>
              <a:rPr lang="en-IN" dirty="0"/>
              <a:t>T</a:t>
            </a:r>
            <a:r>
              <a:rPr dirty="0"/>
              <a:t>he most prominent part of a web address</a:t>
            </a:r>
            <a:r>
              <a:rPr lang="en-IN" dirty="0"/>
              <a:t>.</a:t>
            </a:r>
            <a:endParaRPr dirty="0"/>
          </a:p>
          <a:p>
            <a:r>
              <a:rPr dirty="0"/>
              <a:t>Typically, different pages on the same site will continue to use the same domain name.</a:t>
            </a:r>
            <a:endParaRPr dirty="0"/>
          </a:p>
        </p:txBody>
      </p:sp>
      <p:sp>
        <p:nvSpPr>
          <p:cNvPr id="4" name="Footer Placeholder 3"/>
          <p:cNvSpPr>
            <a:spLocks noGrp="1"/>
          </p:cNvSpPr>
          <p:nvPr>
            <p:ph type="ftr" sz="quarter" idx="4294967295"/>
          </p:nvPr>
        </p:nvSpPr>
        <p:spPr>
          <a:xfrm>
            <a:off x="0" y="6248400"/>
            <a:ext cx="5421630" cy="365125"/>
          </a:xfrm>
        </p:spPr>
        <p:txBody>
          <a:bodyPr/>
          <a:lstStyle/>
          <a:p>
            <a:r>
              <a:rPr lang="en-US" smtClean="0"/>
              <a:t>CS380</a:t>
            </a:r>
            <a:endParaRPr lang="en-US"/>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pic>
        <p:nvPicPr>
          <p:cNvPr id="8" name="Content Placeholder 7"/>
          <p:cNvPicPr>
            <a:picLocks noChangeAspect="1"/>
          </p:cNvPicPr>
          <p:nvPr>
            <p:ph sz="quarter" idx="2"/>
          </p:nvPr>
        </p:nvPicPr>
        <p:blipFill>
          <a:blip r:embed="rId1"/>
          <a:srcRect l="5601" t="-5982" r="5772" b="5982"/>
          <a:stretch>
            <a:fillRect/>
          </a:stretch>
        </p:blipFill>
        <p:spPr>
          <a:xfrm>
            <a:off x="4419600" y="1752600"/>
            <a:ext cx="4679950" cy="1525270"/>
          </a:xfrm>
          <a:prstGeom prst="rect">
            <a:avLst/>
          </a:prstGeom>
        </p:spPr>
      </p:pic>
      <p:pic>
        <p:nvPicPr>
          <p:cNvPr id="101" name="Picture 100"/>
          <p:cNvPicPr/>
          <p:nvPr/>
        </p:nvPicPr>
        <p:blipFill>
          <a:blip r:embed="rId2"/>
          <a:stretch>
            <a:fillRect/>
          </a:stretch>
        </p:blipFill>
        <p:spPr>
          <a:xfrm>
            <a:off x="4876483" y="3581083"/>
            <a:ext cx="3914775" cy="2200275"/>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Resource Locator (URL)</a:t>
            </a:r>
            <a:endParaRPr lang="en-US" dirty="0"/>
          </a:p>
        </p:txBody>
      </p:sp>
      <p:sp>
        <p:nvSpPr>
          <p:cNvPr id="3" name="Content Placeholder 2"/>
          <p:cNvSpPr>
            <a:spLocks noGrp="1"/>
          </p:cNvSpPr>
          <p:nvPr>
            <p:ph sz="quarter" idx="1"/>
          </p:nvPr>
        </p:nvSpPr>
        <p:spPr/>
        <p:txBody>
          <a:bodyPr/>
          <a:lstStyle/>
          <a:p>
            <a:r>
              <a:rPr lang="en-IN" sz="2400" b="1" u="sng" dirty="0">
                <a:solidFill>
                  <a:srgbClr val="C00000"/>
                </a:solidFill>
                <a:sym typeface="+mn-ea"/>
              </a:rPr>
              <a:t>F</a:t>
            </a:r>
            <a:r>
              <a:rPr sz="2400" b="1" u="sng" dirty="0">
                <a:solidFill>
                  <a:srgbClr val="C00000"/>
                </a:solidFill>
                <a:sym typeface="+mn-ea"/>
              </a:rPr>
              <a:t>ile path</a:t>
            </a:r>
            <a:r>
              <a:rPr lang="en-IN" sz="2400" b="1" u="sng" dirty="0">
                <a:solidFill>
                  <a:srgbClr val="C00000"/>
                </a:solidFill>
                <a:sym typeface="+mn-ea"/>
              </a:rPr>
              <a:t>:</a:t>
            </a:r>
            <a:endParaRPr sz="2400" b="1" u="sng" dirty="0">
              <a:solidFill>
                <a:srgbClr val="C00000"/>
              </a:solidFill>
              <a:sym typeface="+mn-ea"/>
            </a:endParaRPr>
          </a:p>
          <a:p>
            <a:r>
              <a:rPr sz="2400" dirty="0">
                <a:sym typeface="+mn-ea"/>
              </a:rPr>
              <a:t>often just called the path—tells your browser to load a specific page. </a:t>
            </a:r>
            <a:endParaRPr sz="2400" dirty="0">
              <a:sym typeface="+mn-ea"/>
            </a:endParaRPr>
          </a:p>
          <a:p>
            <a:r>
              <a:rPr sz="2400" b="1" u="sng" dirty="0">
                <a:solidFill>
                  <a:srgbClr val="C00000"/>
                </a:solidFill>
                <a:sym typeface="+mn-ea"/>
              </a:rPr>
              <a:t>Parameters</a:t>
            </a:r>
            <a:r>
              <a:rPr lang="en-IN" sz="2400" b="1" u="sng" dirty="0">
                <a:solidFill>
                  <a:srgbClr val="C00000"/>
                </a:solidFill>
                <a:sym typeface="+mn-ea"/>
              </a:rPr>
              <a:t>:</a:t>
            </a:r>
            <a:endParaRPr lang="en-IN" sz="2400" b="1" u="sng" dirty="0">
              <a:solidFill>
                <a:srgbClr val="C00000"/>
              </a:solidFill>
              <a:sym typeface="+mn-ea"/>
            </a:endParaRPr>
          </a:p>
          <a:p>
            <a:r>
              <a:rPr lang="en-IN" sz="2400" dirty="0">
                <a:sym typeface="+mn-ea"/>
              </a:rPr>
              <a:t>The parameter string can be clear or confusing to a human user, but it is critical information for the server.</a:t>
            </a:r>
            <a:endParaRPr lang="en-IN" sz="2400" dirty="0">
              <a:sym typeface="+mn-ea"/>
            </a:endParaRPr>
          </a:p>
        </p:txBody>
      </p:sp>
      <p:sp>
        <p:nvSpPr>
          <p:cNvPr id="4" name="Footer Placeholder 3"/>
          <p:cNvSpPr>
            <a:spLocks noGrp="1"/>
          </p:cNvSpPr>
          <p:nvPr>
            <p:ph type="ftr" sz="quarter" idx="4294967295"/>
          </p:nvPr>
        </p:nvSpPr>
        <p:spPr>
          <a:xfrm>
            <a:off x="0" y="6248400"/>
            <a:ext cx="5421630" cy="365125"/>
          </a:xfrm>
        </p:spPr>
        <p:txBody>
          <a:bodyPr/>
          <a:lstStyle/>
          <a:p>
            <a:r>
              <a:rPr lang="en-US" smtClean="0"/>
              <a:t>CS380</a:t>
            </a:r>
            <a:endParaRPr lang="en-US"/>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pic>
        <p:nvPicPr>
          <p:cNvPr id="102" name="Picture 101"/>
          <p:cNvPicPr/>
          <p:nvPr/>
        </p:nvPicPr>
        <p:blipFill>
          <a:blip r:embed="rId1"/>
          <a:srcRect l="7525" t="6812" r="5333" b="16869"/>
          <a:stretch>
            <a:fillRect/>
          </a:stretch>
        </p:blipFill>
        <p:spPr>
          <a:xfrm>
            <a:off x="4095750" y="1600200"/>
            <a:ext cx="5048250" cy="908050"/>
          </a:xfrm>
          <a:prstGeom prst="rect">
            <a:avLst/>
          </a:prstGeom>
          <a:noFill/>
          <a:ln w="9525">
            <a:noFill/>
          </a:ln>
        </p:spPr>
      </p:pic>
      <p:pic>
        <p:nvPicPr>
          <p:cNvPr id="103" name="Content Placeholder 102"/>
          <p:cNvPicPr/>
          <p:nvPr>
            <p:ph sz="quarter" idx="2"/>
          </p:nvPr>
        </p:nvPicPr>
        <p:blipFill>
          <a:blip r:embed="rId2"/>
          <a:srcRect l="12240" r="15993" b="19144"/>
          <a:stretch>
            <a:fillRect/>
          </a:stretch>
        </p:blipFill>
        <p:spPr>
          <a:xfrm>
            <a:off x="4668520" y="2889250"/>
            <a:ext cx="4239260" cy="2421890"/>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Resource Locator (URL)</a:t>
            </a:r>
            <a:endParaRPr lang="en-US" dirty="0"/>
          </a:p>
        </p:txBody>
      </p:sp>
      <p:sp>
        <p:nvSpPr>
          <p:cNvPr id="3" name="Content Placeholder 2"/>
          <p:cNvSpPr>
            <a:spLocks noGrp="1"/>
          </p:cNvSpPr>
          <p:nvPr>
            <p:ph sz="quarter" idx="1"/>
          </p:nvPr>
        </p:nvSpPr>
        <p:spPr/>
        <p:txBody>
          <a:bodyPr/>
          <a:lstStyle/>
          <a:p>
            <a:r>
              <a:rPr sz="2400" b="1" u="sng" dirty="0">
                <a:solidFill>
                  <a:srgbClr val="C00000"/>
                </a:solidFill>
                <a:sym typeface="+mn-ea"/>
              </a:rPr>
              <a:t>Anchor</a:t>
            </a:r>
            <a:endParaRPr sz="2400" b="1" u="sng" dirty="0">
              <a:solidFill>
                <a:srgbClr val="C00000"/>
              </a:solidFill>
              <a:sym typeface="+mn-ea"/>
            </a:endParaRPr>
          </a:p>
          <a:p>
            <a:r>
              <a:rPr lang="en-IN" sz="2400" dirty="0">
                <a:solidFill>
                  <a:schemeClr val="tx1"/>
                </a:solidFill>
                <a:sym typeface="+mn-ea"/>
              </a:rPr>
              <a:t>T</a:t>
            </a:r>
            <a:r>
              <a:rPr sz="2400" dirty="0">
                <a:solidFill>
                  <a:schemeClr val="tx1"/>
                </a:solidFill>
                <a:sym typeface="+mn-ea"/>
              </a:rPr>
              <a:t>ells your browser to scroll to or load a specific part of the page. </a:t>
            </a:r>
            <a:endParaRPr sz="2400" dirty="0">
              <a:solidFill>
                <a:schemeClr val="tx1"/>
              </a:solidFill>
              <a:sym typeface="+mn-ea"/>
            </a:endParaRPr>
          </a:p>
          <a:p>
            <a:r>
              <a:rPr lang="en-IN" sz="2400" dirty="0">
                <a:solidFill>
                  <a:schemeClr val="tx1"/>
                </a:solidFill>
                <a:sym typeface="+mn-ea"/>
              </a:rPr>
              <a:t>B</a:t>
            </a:r>
            <a:r>
              <a:rPr sz="2400" dirty="0">
                <a:solidFill>
                  <a:schemeClr val="tx1"/>
                </a:solidFill>
                <a:sym typeface="+mn-ea"/>
              </a:rPr>
              <a:t>egins with a hashtag and is used to direct your browser to a specific part of a very long page</a:t>
            </a:r>
            <a:r>
              <a:rPr lang="en-IN" sz="2400" dirty="0">
                <a:solidFill>
                  <a:schemeClr val="tx1"/>
                </a:solidFill>
                <a:sym typeface="+mn-ea"/>
              </a:rPr>
              <a:t>.</a:t>
            </a:r>
            <a:r>
              <a:rPr sz="2400" dirty="0">
                <a:solidFill>
                  <a:schemeClr val="tx1"/>
                </a:solidFill>
                <a:sym typeface="+mn-ea"/>
              </a:rPr>
              <a:t> </a:t>
            </a:r>
            <a:endParaRPr sz="2400" dirty="0">
              <a:solidFill>
                <a:schemeClr val="tx1"/>
              </a:solidFill>
              <a:sym typeface="+mn-ea"/>
            </a:endParaRPr>
          </a:p>
          <a:p>
            <a:r>
              <a:rPr lang="en-IN" sz="2400" dirty="0">
                <a:solidFill>
                  <a:schemeClr val="tx1"/>
                </a:solidFill>
                <a:sym typeface="+mn-ea"/>
              </a:rPr>
              <a:t>L</a:t>
            </a:r>
            <a:r>
              <a:rPr sz="2400" dirty="0">
                <a:solidFill>
                  <a:schemeClr val="tx1"/>
                </a:solidFill>
                <a:sym typeface="+mn-ea"/>
              </a:rPr>
              <a:t>ike a bookmark.</a:t>
            </a:r>
            <a:endParaRPr sz="2400" dirty="0">
              <a:solidFill>
                <a:schemeClr val="tx1"/>
              </a:solidFill>
              <a:sym typeface="+mn-ea"/>
            </a:endParaRPr>
          </a:p>
        </p:txBody>
      </p:sp>
      <p:sp>
        <p:nvSpPr>
          <p:cNvPr id="4" name="Footer Placeholder 3"/>
          <p:cNvSpPr>
            <a:spLocks noGrp="1"/>
          </p:cNvSpPr>
          <p:nvPr>
            <p:ph type="ftr" sz="quarter" idx="4294967295"/>
          </p:nvPr>
        </p:nvSpPr>
        <p:spPr>
          <a:xfrm>
            <a:off x="0" y="6248400"/>
            <a:ext cx="5421630" cy="365125"/>
          </a:xfrm>
        </p:spPr>
        <p:txBody>
          <a:bodyPr/>
          <a:lstStyle/>
          <a:p>
            <a:r>
              <a:rPr lang="en-US" smtClean="0"/>
              <a:t>CS380</a:t>
            </a:r>
            <a:endParaRPr lang="en-US"/>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pic>
        <p:nvPicPr>
          <p:cNvPr id="104" name="Picture 103"/>
          <p:cNvPicPr/>
          <p:nvPr/>
        </p:nvPicPr>
        <p:blipFill>
          <a:blip r:embed="rId1"/>
          <a:srcRect l="9779" t="10159" r="14224" b="19163"/>
          <a:stretch>
            <a:fillRect/>
          </a:stretch>
        </p:blipFill>
        <p:spPr>
          <a:xfrm>
            <a:off x="4211955" y="1676400"/>
            <a:ext cx="4932045" cy="1489710"/>
          </a:xfrm>
          <a:prstGeom prst="rect">
            <a:avLst/>
          </a:prstGeom>
          <a:noFill/>
          <a:ln w="9525">
            <a:noFill/>
          </a:ln>
        </p:spPr>
      </p:pic>
      <p:pic>
        <p:nvPicPr>
          <p:cNvPr id="105" name="Content Placeholder 104"/>
          <p:cNvPicPr/>
          <p:nvPr>
            <p:ph sz="quarter" idx="2"/>
          </p:nvPr>
        </p:nvPicPr>
        <p:blipFill>
          <a:blip r:embed="rId2"/>
          <a:srcRect t="10127" r="3586" b="8388"/>
          <a:stretch>
            <a:fillRect/>
          </a:stretch>
        </p:blipFill>
        <p:spPr>
          <a:xfrm>
            <a:off x="4114800" y="3642995"/>
            <a:ext cx="4951095" cy="2128520"/>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Server (DNS)</a:t>
            </a:r>
            <a:endParaRPr lang="en-US" dirty="0"/>
          </a:p>
        </p:txBody>
      </p:sp>
      <p:sp>
        <p:nvSpPr>
          <p:cNvPr id="3" name="Content Placeholder 2"/>
          <p:cNvSpPr>
            <a:spLocks noGrp="1"/>
          </p:cNvSpPr>
          <p:nvPr>
            <p:ph sz="quarter" idx="1"/>
          </p:nvPr>
        </p:nvSpPr>
        <p:spPr/>
        <p:txBody>
          <a:bodyPr/>
          <a:lstStyle/>
          <a:p>
            <a:r>
              <a:rPr lang="en-IN" altLang="en-US"/>
              <a:t>Step 1: </a:t>
            </a:r>
            <a:r>
              <a:rPr lang="en-US"/>
              <a:t>URL Gets Resolved</a:t>
            </a:r>
            <a:endParaRPr lang="en-US"/>
          </a:p>
          <a:p>
            <a:r>
              <a:rPr lang="en-US"/>
              <a:t>The website code not stored on your machine and hence needs to be fetched from another computer where it is stored. This "other computer" is called a "server". Because it serves some purpose, in our case, it serves the website.</a:t>
            </a:r>
            <a:endParaRPr lang="en-US"/>
          </a:p>
          <a:p>
            <a:r>
              <a:rPr lang="en-IN" altLang="en-US"/>
              <a:t>T</a:t>
            </a:r>
            <a:r>
              <a:rPr lang="en-US"/>
              <a:t>he server which hosts the source code of a website, is identified via IP addresses. The browser sends a "request" to the server with the IP address you entered.</a:t>
            </a:r>
            <a:endParaRPr lang="en-US"/>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Server (DNS)</a:t>
            </a:r>
            <a:endParaRPr lang="en-US" dirty="0"/>
          </a:p>
        </p:txBody>
      </p:sp>
      <p:sp>
        <p:nvSpPr>
          <p:cNvPr id="3" name="Content Placeholder 2"/>
          <p:cNvSpPr>
            <a:spLocks noGrp="1"/>
          </p:cNvSpPr>
          <p:nvPr>
            <p:ph sz="quarter" idx="1"/>
          </p:nvPr>
        </p:nvSpPr>
        <p:spPr>
          <a:xfrm>
            <a:off x="533273" y="1143000"/>
            <a:ext cx="8153400" cy="4495800"/>
          </a:xfrm>
        </p:spPr>
        <p:txBody>
          <a:bodyPr/>
          <a:lstStyle/>
          <a:p>
            <a:pPr marL="0" indent="0">
              <a:buNone/>
            </a:pPr>
            <a:endParaRPr lang="en-US"/>
          </a:p>
          <a:p>
            <a:r>
              <a:rPr lang="en-IN" altLang="en-US"/>
              <a:t>T</a:t>
            </a:r>
            <a:r>
              <a:rPr lang="en-US"/>
              <a:t>ranslate</a:t>
            </a:r>
            <a:r>
              <a:rPr lang="en-IN" altLang="en-US"/>
              <a:t>s</a:t>
            </a:r>
            <a:r>
              <a:rPr lang="en-US"/>
              <a:t> domains to IP addresses. </a:t>
            </a:r>
            <a:endParaRPr lang="en-US"/>
          </a:p>
          <a:p>
            <a:r>
              <a:rPr lang="en-IN" altLang="en-US"/>
              <a:t>H</a:t>
            </a:r>
            <a:r>
              <a:rPr lang="en-US"/>
              <a:t>uge dictionaries that store translation tables: Domain =&gt; IP address.</a:t>
            </a:r>
            <a:endParaRPr lang="en-US"/>
          </a:p>
          <a:p>
            <a:pPr lvl="1"/>
            <a:r>
              <a:rPr lang="en-US" sz="2900" dirty="0">
                <a:sym typeface="+mn-ea"/>
              </a:rPr>
              <a:t>Example: </a:t>
            </a:r>
            <a:r>
              <a:rPr lang="en-US" sz="2900" dirty="0" smtClean="0">
                <a:sym typeface="+mn-ea"/>
              </a:rPr>
              <a:t>ju.edu → </a:t>
            </a:r>
            <a:r>
              <a:rPr lang="en-US" sz="2900" b="1" dirty="0">
                <a:sym typeface="+mn-ea"/>
              </a:rPr>
              <a:t>204.29.160.73</a:t>
            </a:r>
            <a:endParaRPr lang="en-US" sz="2900" dirty="0"/>
          </a:p>
          <a:p>
            <a:r>
              <a:rPr lang="en-US" sz="2900" dirty="0" smtClean="0">
                <a:sym typeface="+mn-ea"/>
              </a:rPr>
              <a:t>Many </a:t>
            </a:r>
            <a:r>
              <a:rPr lang="en-US" sz="2900" dirty="0">
                <a:sym typeface="+mn-ea"/>
              </a:rPr>
              <a:t>systems maintain a local cache called a hosts file</a:t>
            </a:r>
            <a:endParaRPr lang="en-US" sz="2900" dirty="0"/>
          </a:p>
          <a:p>
            <a:pPr lvl="1"/>
            <a:r>
              <a:rPr lang="en-US" sz="2900" dirty="0">
                <a:sym typeface="+mn-ea"/>
              </a:rPr>
              <a:t>Windows: C:\Windows\system32\drivers\etc\hosts</a:t>
            </a:r>
            <a:endParaRPr lang="en-US" sz="2900" dirty="0"/>
          </a:p>
          <a:p>
            <a:pPr lvl="1"/>
            <a:r>
              <a:rPr lang="en-US" sz="2900" dirty="0">
                <a:sym typeface="+mn-ea"/>
              </a:rPr>
              <a:t>Mac: /private/</a:t>
            </a:r>
            <a:r>
              <a:rPr lang="en-US" sz="2900" dirty="0" err="1">
                <a:sym typeface="+mn-ea"/>
              </a:rPr>
              <a:t>etc</a:t>
            </a:r>
            <a:r>
              <a:rPr lang="en-US" sz="2900" dirty="0">
                <a:sym typeface="+mn-ea"/>
              </a:rPr>
              <a:t>/hosts</a:t>
            </a:r>
            <a:endParaRPr lang="en-US" sz="2900" dirty="0"/>
          </a:p>
          <a:p>
            <a:pPr lvl="1"/>
            <a:r>
              <a:rPr lang="en-US" sz="2900" dirty="0">
                <a:sym typeface="+mn-ea"/>
              </a:rPr>
              <a:t>Linux: /</a:t>
            </a:r>
            <a:r>
              <a:rPr lang="en-US" sz="2900" dirty="0" err="1">
                <a:sym typeface="+mn-ea"/>
              </a:rPr>
              <a:t>etc</a:t>
            </a:r>
            <a:r>
              <a:rPr lang="en-US" sz="2900" dirty="0">
                <a:sym typeface="+mn-ea"/>
              </a:rPr>
              <a:t>/hosts</a:t>
            </a:r>
            <a:endParaRPr lang="en-US"/>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Transport Protocol (HTTP)</a:t>
            </a:r>
            <a:endParaRPr lang="en-US" dirty="0"/>
          </a:p>
        </p:txBody>
      </p:sp>
      <p:sp>
        <p:nvSpPr>
          <p:cNvPr id="3" name="Content Placeholder 2"/>
          <p:cNvSpPr>
            <a:spLocks noGrp="1"/>
          </p:cNvSpPr>
          <p:nvPr>
            <p:ph sz="quarter" idx="1"/>
          </p:nvPr>
        </p:nvSpPr>
        <p:spPr/>
        <p:txBody>
          <a:bodyPr/>
          <a:lstStyle/>
          <a:p>
            <a:r>
              <a:rPr lang="en-US" sz="2400" dirty="0"/>
              <a:t>Step 2 - Request Is Sent</a:t>
            </a:r>
            <a:endParaRPr lang="en-US" sz="2400" dirty="0"/>
          </a:p>
          <a:p>
            <a:r>
              <a:rPr lang="en-US" sz="2400" dirty="0"/>
              <a:t>With the IP address resolved, the browser goes ahead and makes a request to the server with that IP address.</a:t>
            </a:r>
            <a:endParaRPr lang="en-US" sz="2400" dirty="0"/>
          </a:p>
          <a:p>
            <a:r>
              <a:rPr lang="en-US" sz="2400" dirty="0"/>
              <a:t>The browser bundles up a bunch of information (What's the exact URL? Which kind of request should be made? Should metadata be attached) and sends that data package to the IP address</a:t>
            </a:r>
            <a:r>
              <a:rPr lang="en-IN" altLang="en-US" sz="2400" dirty="0"/>
              <a:t>.</a:t>
            </a:r>
            <a:endParaRPr lang="en-IN" altLang="en-US" sz="2400" dirty="0"/>
          </a:p>
          <a:p>
            <a:endParaRPr lang="en-IN" altLang="en-US" sz="2400"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Transport Protocol (HTTP)</a:t>
            </a:r>
            <a:endParaRPr lang="en-US" dirty="0"/>
          </a:p>
        </p:txBody>
      </p:sp>
      <p:sp>
        <p:nvSpPr>
          <p:cNvPr id="3" name="Content Placeholder 2"/>
          <p:cNvSpPr>
            <a:spLocks noGrp="1"/>
          </p:cNvSpPr>
          <p:nvPr>
            <p:ph sz="quarter" idx="1"/>
          </p:nvPr>
        </p:nvSpPr>
        <p:spPr/>
        <p:txBody>
          <a:bodyPr/>
          <a:lstStyle/>
          <a:p>
            <a:r>
              <a:rPr lang="en-US" sz="2400" dirty="0"/>
              <a:t>HTTP stands for HyperText Transfer Protocol. </a:t>
            </a:r>
            <a:endParaRPr lang="en-US" sz="2400" dirty="0"/>
          </a:p>
          <a:p>
            <a:r>
              <a:rPr lang="en-IN" altLang="en-US" sz="2400" dirty="0"/>
              <a:t>I</a:t>
            </a:r>
            <a:r>
              <a:rPr lang="en-US" sz="2400" dirty="0"/>
              <a:t>nvented by Tim Berner. </a:t>
            </a:r>
            <a:endParaRPr lang="en-US" sz="2400" dirty="0"/>
          </a:p>
          <a:p>
            <a:r>
              <a:rPr lang="en-IN" altLang="en-US" sz="2400" dirty="0"/>
              <a:t>T</a:t>
            </a:r>
            <a:r>
              <a:rPr lang="en-US" sz="2400" dirty="0"/>
              <a:t>ype of text which is specially coded with the help of some standard coding language called as HyperText Markup Language (HTML). </a:t>
            </a:r>
            <a:endParaRPr lang="en-US" sz="2400" dirty="0"/>
          </a:p>
          <a:p>
            <a:r>
              <a:rPr lang="en-US" sz="2400" dirty="0"/>
              <a:t>HTTP/2 is latest version of HTTP, which was published on May 2015. </a:t>
            </a:r>
            <a:endParaRPr lang="en-US" sz="2400" dirty="0"/>
          </a:p>
          <a:p>
            <a:r>
              <a:rPr lang="en-US" sz="2400" dirty="0"/>
              <a:t>The protocols that are used to transfer hypertext between two computers is known as HyperText Transfer Protocol. </a:t>
            </a:r>
            <a:endParaRPr lang="en-US" sz="2400" dirty="0"/>
          </a:p>
          <a:p>
            <a:r>
              <a:rPr lang="en-US" sz="2400" dirty="0"/>
              <a:t>HTTP provides standard between a web browser and web server to establish communication.</a:t>
            </a:r>
            <a:endParaRPr lang="en-US" sz="2400" dirty="0"/>
          </a:p>
          <a:p>
            <a:r>
              <a:rPr lang="en-IN" altLang="en-US" sz="2400" dirty="0"/>
              <a:t>S</a:t>
            </a:r>
            <a:r>
              <a:rPr lang="en-US" sz="2400" dirty="0"/>
              <a:t>et of rules for transferring data from one computer to another. </a:t>
            </a:r>
            <a:endParaRPr lang="en-US" sz="2400"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Transport Protocol (HTTP)</a:t>
            </a:r>
            <a:endParaRPr lang="en-US" dirty="0"/>
          </a:p>
        </p:txBody>
      </p:sp>
      <p:sp>
        <p:nvSpPr>
          <p:cNvPr id="3" name="Content Placeholder 2"/>
          <p:cNvSpPr>
            <a:spLocks noGrp="1"/>
          </p:cNvSpPr>
          <p:nvPr>
            <p:ph sz="quarter" idx="1"/>
          </p:nvPr>
        </p:nvSpPr>
        <p:spPr>
          <a:xfrm>
            <a:off x="609600" y="1589405"/>
            <a:ext cx="5290820" cy="5056505"/>
          </a:xfrm>
        </p:spPr>
        <p:txBody>
          <a:bodyPr/>
          <a:lstStyle/>
          <a:p>
            <a:r>
              <a:rPr lang="en-US" sz="2400" dirty="0"/>
              <a:t>HTTP requests</a:t>
            </a:r>
            <a:r>
              <a:rPr lang="en-IN" altLang="en-US" sz="2400" dirty="0"/>
              <a:t>:</a:t>
            </a:r>
            <a:endParaRPr lang="en-US" sz="2400" dirty="0"/>
          </a:p>
          <a:p>
            <a:r>
              <a:rPr lang="en-US" sz="2400" dirty="0"/>
              <a:t>An HTTP request is made by a client, to a named host, which is located on a server. The aim of the request is to access a resource on the server.</a:t>
            </a:r>
            <a:endParaRPr lang="en-US" sz="2400" dirty="0"/>
          </a:p>
          <a:p>
            <a:r>
              <a:rPr lang="en-US" sz="2400" dirty="0"/>
              <a:t>HTTP responses</a:t>
            </a:r>
            <a:r>
              <a:rPr lang="en-IN" altLang="en-US" sz="2400" dirty="0"/>
              <a:t>:</a:t>
            </a:r>
            <a:endParaRPr lang="en-US" sz="2400" dirty="0"/>
          </a:p>
          <a:p>
            <a:r>
              <a:rPr lang="en-US" sz="2400" dirty="0"/>
              <a:t>An HTTP response is made by a server to a client. The aim of the response is to provide the client with the resource it requested, or inform the client that the action it requested has been carried out; or else to inform the client that an error occurred in processing its request. </a:t>
            </a:r>
            <a:endParaRPr lang="en-US" sz="2400" dirty="0"/>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pic>
        <p:nvPicPr>
          <p:cNvPr id="4" name="Content Placeholder 3"/>
          <p:cNvPicPr>
            <a:picLocks noChangeAspect="1"/>
          </p:cNvPicPr>
          <p:nvPr>
            <p:ph sz="quarter" idx="2"/>
          </p:nvPr>
        </p:nvPicPr>
        <p:blipFill>
          <a:blip r:embed="rId1"/>
          <a:stretch>
            <a:fillRect/>
          </a:stretch>
        </p:blipFill>
        <p:spPr>
          <a:xfrm>
            <a:off x="5917565" y="3200400"/>
            <a:ext cx="3226435" cy="19284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 (cont.)</a:t>
            </a:r>
            <a:endParaRPr lang="en-US" dirty="0"/>
          </a:p>
        </p:txBody>
      </p:sp>
      <p:sp>
        <p:nvSpPr>
          <p:cNvPr id="3" name="Content Placeholder 2"/>
          <p:cNvSpPr>
            <a:spLocks noGrp="1"/>
          </p:cNvSpPr>
          <p:nvPr>
            <p:ph sz="quarter" idx="1"/>
          </p:nvPr>
        </p:nvSpPr>
        <p:spPr/>
        <p:txBody>
          <a:bodyPr/>
          <a:lstStyle/>
          <a:p>
            <a:r>
              <a:rPr lang="en-US" sz="2800" dirty="0" smtClean="0"/>
              <a:t>At the end of this class you will be able to:</a:t>
            </a:r>
            <a:endParaRPr lang="en-US" sz="2800" dirty="0" smtClean="0"/>
          </a:p>
          <a:p>
            <a:pPr lvl="1"/>
            <a:r>
              <a:rPr lang="en-US" sz="2400" dirty="0"/>
              <a:t>Select protocols or technologies required for various web applications</a:t>
            </a:r>
            <a:endParaRPr lang="en-US" sz="2400" dirty="0"/>
          </a:p>
          <a:p>
            <a:pPr lvl="1"/>
            <a:r>
              <a:rPr lang="en-US" sz="2400" dirty="0"/>
              <a:t>Apply JavaScript to add functionality to web pages. .</a:t>
            </a:r>
            <a:endParaRPr lang="en-US" sz="2400" dirty="0"/>
          </a:p>
          <a:p>
            <a:pPr lvl="1"/>
            <a:r>
              <a:rPr lang="en-US" sz="2400" dirty="0"/>
              <a:t>Design front end application using basic React. .</a:t>
            </a:r>
            <a:endParaRPr lang="en-US" sz="2400" dirty="0"/>
          </a:p>
          <a:p>
            <a:pPr lvl="1"/>
            <a:r>
              <a:rPr lang="en-US" sz="2400" dirty="0"/>
              <a:t>Construct web based Node.js applications using Express</a:t>
            </a:r>
            <a:endParaRPr lang="en-US" sz="2400" dirty="0"/>
          </a:p>
          <a:p>
            <a:pPr lvl="1"/>
            <a:r>
              <a:rPr lang="en-US" sz="2400" dirty="0"/>
              <a:t>Design front end applications using functional components of React.</a:t>
            </a:r>
            <a:endParaRPr lang="en-US" sz="2400" dirty="0"/>
          </a:p>
          <a:p>
            <a:pPr lvl="1"/>
            <a:r>
              <a:rPr lang="en-US" sz="2400" dirty="0"/>
              <a:t>Design back-end applications using Node.js</a:t>
            </a:r>
            <a:endParaRPr lang="en-US" sz="2400" dirty="0"/>
          </a:p>
        </p:txBody>
      </p:sp>
      <p:sp>
        <p:nvSpPr>
          <p:cNvPr id="6" name="Slide Number Placeholder 5"/>
          <p:cNvSpPr>
            <a:spLocks noGrp="1"/>
          </p:cNvSpPr>
          <p:nvPr>
            <p:ph type="sldNum" sz="quarter" idx="12"/>
          </p:nvPr>
        </p:nvSpPr>
        <p:spPr/>
        <p:txBody>
          <a:bodyPr>
            <a:normAutofit fontScale="85000" lnSpcReduction="20000"/>
          </a:bodyPr>
          <a:lstStyle/>
          <a:p>
            <a:r>
              <a:rPr lang="en-US" dirty="0" smtClean="0"/>
              <a:t>3</a:t>
            </a:r>
            <a:endParaRPr 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5675630"/>
            <a:ext cx="1552575" cy="1108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b="22238"/>
          <a:stretch>
            <a:fillRect/>
          </a:stretch>
        </p:blipFill>
        <p:spPr bwMode="auto">
          <a:xfrm>
            <a:off x="3048000" y="5747385"/>
            <a:ext cx="1573530"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765040"/>
            <a:ext cx="22860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050847" y="6400800"/>
            <a:ext cx="1548245" cy="45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Transport Protocol (HTTP)</a:t>
            </a:r>
            <a:endParaRPr lang="en-US" dirty="0"/>
          </a:p>
        </p:txBody>
      </p:sp>
      <p:sp>
        <p:nvSpPr>
          <p:cNvPr id="4" name="Footer Placeholder 3"/>
          <p:cNvSpPr>
            <a:spLocks noGrp="1"/>
          </p:cNvSpPr>
          <p:nvPr>
            <p:ph type="ftr" sz="quarter" idx="11"/>
          </p:nvPr>
        </p:nvSpPr>
        <p:spPr>
          <a:xfrm>
            <a:off x="609600" y="6248400"/>
            <a:ext cx="5421313" cy="365125"/>
          </a:xfrm>
        </p:spPr>
        <p:txBody>
          <a:bodyPr/>
          <a:lstStyle/>
          <a:p>
            <a:r>
              <a:rPr lang="en-US" smtClean="0"/>
              <a:t>CS380</a:t>
            </a:r>
            <a:endParaRPr lang="en-US"/>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734695" y="1905635"/>
            <a:ext cx="7716520" cy="398399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5" name="Content Placeholder 4"/>
          <p:cNvPicPr>
            <a:picLocks noChangeAspect="1"/>
          </p:cNvPicPr>
          <p:nvPr>
            <p:ph sz="quarter" idx="1"/>
          </p:nvPr>
        </p:nvPicPr>
        <p:blipFill>
          <a:blip r:embed="rId1"/>
          <a:stretch>
            <a:fillRect/>
          </a:stretch>
        </p:blipFill>
        <p:spPr>
          <a:xfrm>
            <a:off x="549275" y="2315845"/>
            <a:ext cx="8364220" cy="30327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Transport Protocol (HTTP)</a:t>
            </a:r>
            <a:endParaRPr lang="en-US" dirty="0"/>
          </a:p>
        </p:txBody>
      </p:sp>
      <p:sp>
        <p:nvSpPr>
          <p:cNvPr id="4" name="Footer Placeholder 3"/>
          <p:cNvSpPr>
            <a:spLocks noGrp="1"/>
          </p:cNvSpPr>
          <p:nvPr>
            <p:ph type="ftr" sz="quarter" idx="11"/>
          </p:nvPr>
        </p:nvSpPr>
        <p:spPr>
          <a:xfrm>
            <a:off x="609600" y="6248400"/>
            <a:ext cx="5421313" cy="365125"/>
          </a:xfrm>
        </p:spPr>
        <p:txBody>
          <a:bodyPr/>
          <a:lstStyle/>
          <a:p>
            <a:r>
              <a:rPr lang="en-US" smtClean="0"/>
              <a:t>CS380</a:t>
            </a:r>
            <a:endParaRPr lang="en-US"/>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457200" y="1676400"/>
            <a:ext cx="8554085" cy="444055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Transport Protocol (HTTP)</a:t>
            </a:r>
            <a:endParaRPr lang="en-US" dirty="0"/>
          </a:p>
        </p:txBody>
      </p:sp>
      <p:sp>
        <p:nvSpPr>
          <p:cNvPr id="3" name="Content Placeholder 2"/>
          <p:cNvSpPr>
            <a:spLocks noGrp="1"/>
          </p:cNvSpPr>
          <p:nvPr>
            <p:ph sz="quarter" idx="1"/>
          </p:nvPr>
        </p:nvSpPr>
        <p:spPr/>
        <p:txBody>
          <a:bodyPr/>
          <a:lstStyle/>
          <a:p>
            <a:r>
              <a:rPr lang="en-US" dirty="0"/>
              <a:t>A status code, indicating if the request was successful or not, and why.</a:t>
            </a:r>
            <a:endParaRPr lang="en-US" dirty="0"/>
          </a:p>
          <a:p>
            <a:r>
              <a:rPr lang="en-US" dirty="0"/>
              <a:t>A status message, a non-authoritative short description of the status code.</a:t>
            </a:r>
            <a:endParaRPr lang="en-US" dirty="0"/>
          </a:p>
          <a:p>
            <a:r>
              <a:rPr lang="en-US" dirty="0"/>
              <a:t>Optionally, a body containing the fetched resource.</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Transport Protocol (HTTP)</a:t>
            </a:r>
            <a:endParaRPr lang="en-US" dirty="0"/>
          </a:p>
        </p:txBody>
      </p:sp>
      <p:sp>
        <p:nvSpPr>
          <p:cNvPr id="3" name="Content Placeholder 2"/>
          <p:cNvSpPr>
            <a:spLocks noGrp="1"/>
          </p:cNvSpPr>
          <p:nvPr>
            <p:ph sz="quarter" idx="1"/>
          </p:nvPr>
        </p:nvSpPr>
        <p:spPr/>
        <p:txBody>
          <a:bodyPr/>
          <a:lstStyle/>
          <a:p>
            <a:r>
              <a:rPr lang="en-US" dirty="0"/>
              <a:t>Header</a:t>
            </a:r>
            <a:endParaRPr lang="en-US" dirty="0"/>
          </a:p>
          <a:p>
            <a:r>
              <a:rPr lang="en-US" dirty="0"/>
              <a:t>The header is used to exchange the additional information between the client and the server. The header mainly consists of one or more header lines. Each header line has a header name, a colon, space, and a header value.</a:t>
            </a:r>
            <a:endParaRPr lang="en-US" dirty="0"/>
          </a:p>
          <a:p>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Transport Protocol (HTTP)</a:t>
            </a:r>
            <a:endParaRPr lang="en-US" dirty="0"/>
          </a:p>
        </p:txBody>
      </p:sp>
      <p:sp>
        <p:nvSpPr>
          <p:cNvPr id="3" name="Content Placeholder 2"/>
          <p:cNvSpPr>
            <a:spLocks noGrp="1"/>
          </p:cNvSpPr>
          <p:nvPr>
            <p:ph sz="quarter" idx="1"/>
          </p:nvPr>
        </p:nvSpPr>
        <p:spPr/>
        <p:txBody>
          <a:bodyPr/>
          <a:lstStyle/>
          <a:p>
            <a:r>
              <a:rPr lang="en-US" sz="2400" dirty="0">
                <a:sym typeface="+mn-ea"/>
              </a:rPr>
              <a:t>The header line is further categorized into four:</a:t>
            </a:r>
            <a:endParaRPr lang="en-US" sz="2400" dirty="0"/>
          </a:p>
          <a:p>
            <a:r>
              <a:rPr lang="en-US" sz="2400" dirty="0">
                <a:sym typeface="+mn-ea"/>
              </a:rPr>
              <a:t>General Header</a:t>
            </a:r>
            <a:r>
              <a:rPr lang="en-IN" altLang="en-US" sz="2400" dirty="0">
                <a:sym typeface="+mn-ea"/>
              </a:rPr>
              <a:t>:</a:t>
            </a:r>
            <a:r>
              <a:rPr lang="en-US" sz="2400" dirty="0">
                <a:sym typeface="+mn-ea"/>
              </a:rPr>
              <a:t> It provides general information about the message and it can be present in both request and response.</a:t>
            </a:r>
            <a:endParaRPr lang="en-US" sz="2400" dirty="0"/>
          </a:p>
          <a:p>
            <a:r>
              <a:rPr lang="en-US" sz="2400" dirty="0">
                <a:sym typeface="+mn-ea"/>
              </a:rPr>
              <a:t>Request Header</a:t>
            </a:r>
            <a:r>
              <a:rPr lang="en-IN" altLang="en-US" sz="2400" dirty="0">
                <a:sym typeface="+mn-ea"/>
              </a:rPr>
              <a:t>:</a:t>
            </a:r>
            <a:r>
              <a:rPr lang="en-US" sz="2400" dirty="0">
                <a:sym typeface="+mn-ea"/>
              </a:rPr>
              <a:t> It is only present in the request message and is used to specify the configuration of the client and the format of the document preferred by the client</a:t>
            </a:r>
            <a:endParaRPr lang="en-US" sz="2400" dirty="0"/>
          </a:p>
          <a:p>
            <a:r>
              <a:rPr lang="en-US" sz="2400" dirty="0">
                <a:sym typeface="+mn-ea"/>
              </a:rPr>
              <a:t>Response Header</a:t>
            </a:r>
            <a:r>
              <a:rPr lang="en-IN" altLang="en-US" sz="2400" dirty="0">
                <a:sym typeface="+mn-ea"/>
              </a:rPr>
              <a:t>:</a:t>
            </a:r>
            <a:r>
              <a:rPr lang="en-US" sz="2400" dirty="0">
                <a:sym typeface="+mn-ea"/>
              </a:rPr>
              <a:t> This header is only present in the response header and mainly specifies the configuration of the server and also the special information about the request.</a:t>
            </a:r>
            <a:endParaRPr lang="en-US" sz="2400" dirty="0"/>
          </a:p>
          <a:p>
            <a:r>
              <a:rPr lang="en-US" sz="2400" dirty="0">
                <a:sym typeface="+mn-ea"/>
              </a:rPr>
              <a:t>Entity Header</a:t>
            </a:r>
            <a:r>
              <a:rPr lang="en-IN" altLang="en-US" sz="2400" dirty="0">
                <a:sym typeface="+mn-ea"/>
              </a:rPr>
              <a:t>:</a:t>
            </a:r>
            <a:r>
              <a:rPr lang="en-US" sz="2400" dirty="0">
                <a:sym typeface="+mn-ea"/>
              </a:rPr>
              <a:t> It is used to provide information about the body of the document.</a:t>
            </a:r>
            <a:endParaRPr lang="en-US" sz="2400" dirty="0">
              <a:sym typeface="+mn-ea"/>
            </a:endParaRPr>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Transport Protocol (HTTP)</a:t>
            </a:r>
            <a:endParaRPr lang="en-US" dirty="0"/>
          </a:p>
        </p:txBody>
      </p:sp>
      <p:sp>
        <p:nvSpPr>
          <p:cNvPr id="3" name="Content Placeholder 2"/>
          <p:cNvSpPr>
            <a:spLocks noGrp="1"/>
          </p:cNvSpPr>
          <p:nvPr>
            <p:ph sz="quarter" idx="1"/>
          </p:nvPr>
        </p:nvSpPr>
        <p:spPr/>
        <p:txBody>
          <a:bodyPr/>
          <a:lstStyle/>
          <a:p>
            <a:r>
              <a:rPr lang="en-US" dirty="0" smtClean="0"/>
              <a:t>Exercise: simulate </a:t>
            </a:r>
            <a:r>
              <a:rPr lang="en-US" dirty="0"/>
              <a:t>a browser with a terminal </a:t>
            </a:r>
            <a:r>
              <a:rPr lang="en-US" dirty="0" smtClean="0"/>
              <a:t>window</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Error Codes</a:t>
            </a:r>
            <a:endParaRPr lang="en-US" dirty="0"/>
          </a:p>
        </p:txBody>
      </p:sp>
      <p:sp>
        <p:nvSpPr>
          <p:cNvPr id="3" name="Content Placeholder 2"/>
          <p:cNvSpPr>
            <a:spLocks noGrp="1"/>
          </p:cNvSpPr>
          <p:nvPr>
            <p:ph sz="quarter" idx="1"/>
          </p:nvPr>
        </p:nvSpPr>
        <p:spPr/>
        <p:txBody>
          <a:bodyPr/>
          <a:lstStyle/>
          <a:p>
            <a:r>
              <a:rPr lang="en-US" dirty="0" smtClean="0"/>
              <a:t>When </a:t>
            </a:r>
            <a:r>
              <a:rPr lang="en-US" dirty="0"/>
              <a:t>something goes wrong, the web server returns a special "error code" number </a:t>
            </a:r>
            <a:endParaRPr lang="en-US" dirty="0"/>
          </a:p>
          <a:p>
            <a:r>
              <a:rPr lang="en-US" dirty="0"/>
              <a:t>C</a:t>
            </a:r>
            <a:r>
              <a:rPr lang="en-US" dirty="0" smtClean="0"/>
              <a:t>ommon </a:t>
            </a:r>
            <a:r>
              <a:rPr lang="en-US" dirty="0"/>
              <a:t>error codes</a:t>
            </a:r>
            <a:r>
              <a:rPr lang="en-US" dirty="0" smtClean="0"/>
              <a:t>:</a:t>
            </a:r>
            <a:endParaRPr lang="en-US" dirty="0" smtClean="0"/>
          </a:p>
          <a:p>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graphicFrame>
        <p:nvGraphicFramePr>
          <p:cNvPr id="6" name="Table 5"/>
          <p:cNvGraphicFramePr>
            <a:graphicFrameLocks noGrp="1"/>
          </p:cNvGraphicFramePr>
          <p:nvPr/>
        </p:nvGraphicFramePr>
        <p:xfrm>
          <a:off x="838200" y="3139440"/>
          <a:ext cx="8153400" cy="3261360"/>
        </p:xfrm>
        <a:graphic>
          <a:graphicData uri="http://schemas.openxmlformats.org/drawingml/2006/table">
            <a:tbl>
              <a:tblPr/>
              <a:tblGrid>
                <a:gridCol w="4076700"/>
                <a:gridCol w="4076700"/>
              </a:tblGrid>
              <a:tr h="0">
                <a:tc>
                  <a:txBody>
                    <a:bodyPr/>
                    <a:lstStyle/>
                    <a:p>
                      <a:r>
                        <a:rPr lang="en-US" sz="2400" b="1" dirty="0"/>
                        <a:t>Number</a:t>
                      </a:r>
                      <a:endParaRPr lang="en-US" sz="2400" b="1" dirty="0"/>
                    </a:p>
                  </a:txBody>
                  <a:tcPr anchor="ctr">
                    <a:lnL>
                      <a:noFill/>
                    </a:lnL>
                    <a:lnR>
                      <a:noFill/>
                    </a:lnR>
                    <a:lnT>
                      <a:noFill/>
                    </a:lnT>
                    <a:lnB>
                      <a:noFill/>
                    </a:lnB>
                  </a:tcPr>
                </a:tc>
                <a:tc>
                  <a:txBody>
                    <a:bodyPr/>
                    <a:lstStyle/>
                    <a:p>
                      <a:r>
                        <a:rPr lang="en-US" sz="2400" b="1" dirty="0"/>
                        <a:t>Meaning</a:t>
                      </a:r>
                      <a:endParaRPr lang="en-US" sz="2400" b="1" dirty="0"/>
                    </a:p>
                  </a:txBody>
                  <a:tcPr anchor="ctr">
                    <a:lnL>
                      <a:noFill/>
                    </a:lnL>
                    <a:lnR>
                      <a:noFill/>
                    </a:lnR>
                    <a:lnT>
                      <a:noFill/>
                    </a:lnT>
                    <a:lnB>
                      <a:noFill/>
                    </a:lnB>
                  </a:tcPr>
                </a:tc>
              </a:tr>
              <a:tr h="0">
                <a:tc>
                  <a:txBody>
                    <a:bodyPr/>
                    <a:lstStyle/>
                    <a:p>
                      <a:r>
                        <a:rPr lang="en-US" sz="2200" dirty="0"/>
                        <a:t>200</a:t>
                      </a:r>
                      <a:endParaRPr lang="en-US" sz="2200" dirty="0"/>
                    </a:p>
                  </a:txBody>
                  <a:tcPr anchor="ctr">
                    <a:lnL>
                      <a:noFill/>
                    </a:lnL>
                    <a:lnR>
                      <a:noFill/>
                    </a:lnR>
                    <a:lnT>
                      <a:noFill/>
                    </a:lnT>
                    <a:lnB>
                      <a:noFill/>
                    </a:lnB>
                  </a:tcPr>
                </a:tc>
                <a:tc>
                  <a:txBody>
                    <a:bodyPr/>
                    <a:lstStyle/>
                    <a:p>
                      <a:r>
                        <a:rPr lang="en-US" sz="2200" dirty="0"/>
                        <a:t>OK</a:t>
                      </a:r>
                      <a:endParaRPr lang="en-US" sz="2200" dirty="0"/>
                    </a:p>
                  </a:txBody>
                  <a:tcPr anchor="ctr">
                    <a:lnL>
                      <a:noFill/>
                    </a:lnL>
                    <a:lnR>
                      <a:noFill/>
                    </a:lnR>
                    <a:lnT>
                      <a:noFill/>
                    </a:lnT>
                    <a:lnB>
                      <a:noFill/>
                    </a:lnB>
                  </a:tcPr>
                </a:tc>
              </a:tr>
              <a:tr h="0">
                <a:tc>
                  <a:txBody>
                    <a:bodyPr/>
                    <a:lstStyle/>
                    <a:p>
                      <a:r>
                        <a:rPr lang="en-US" sz="2200" dirty="0"/>
                        <a:t>301-303</a:t>
                      </a:r>
                      <a:endParaRPr lang="en-US" sz="2200" dirty="0"/>
                    </a:p>
                  </a:txBody>
                  <a:tcPr anchor="ctr">
                    <a:lnL>
                      <a:noFill/>
                    </a:lnL>
                    <a:lnR>
                      <a:noFill/>
                    </a:lnR>
                    <a:lnT>
                      <a:noFill/>
                    </a:lnT>
                    <a:lnB>
                      <a:noFill/>
                    </a:lnB>
                  </a:tcPr>
                </a:tc>
                <a:tc>
                  <a:txBody>
                    <a:bodyPr/>
                    <a:lstStyle/>
                    <a:p>
                      <a:r>
                        <a:rPr lang="en-US" sz="2200" dirty="0"/>
                        <a:t>page has moved (permanently or temporarily)</a:t>
                      </a:r>
                      <a:endParaRPr lang="en-US" sz="2200" dirty="0"/>
                    </a:p>
                  </a:txBody>
                  <a:tcPr anchor="ctr">
                    <a:lnL>
                      <a:noFill/>
                    </a:lnL>
                    <a:lnR>
                      <a:noFill/>
                    </a:lnR>
                    <a:lnT>
                      <a:noFill/>
                    </a:lnT>
                    <a:lnB>
                      <a:noFill/>
                    </a:lnB>
                  </a:tcPr>
                </a:tc>
              </a:tr>
              <a:tr h="0">
                <a:tc>
                  <a:txBody>
                    <a:bodyPr/>
                    <a:lstStyle/>
                    <a:p>
                      <a:r>
                        <a:rPr lang="en-US" sz="2200" dirty="0"/>
                        <a:t>403</a:t>
                      </a:r>
                      <a:endParaRPr lang="en-US" sz="2200" dirty="0"/>
                    </a:p>
                  </a:txBody>
                  <a:tcPr anchor="ctr">
                    <a:lnL>
                      <a:noFill/>
                    </a:lnL>
                    <a:lnR>
                      <a:noFill/>
                    </a:lnR>
                    <a:lnT>
                      <a:noFill/>
                    </a:lnT>
                    <a:lnB>
                      <a:noFill/>
                    </a:lnB>
                  </a:tcPr>
                </a:tc>
                <a:tc>
                  <a:txBody>
                    <a:bodyPr/>
                    <a:lstStyle/>
                    <a:p>
                      <a:r>
                        <a:rPr lang="en-US" sz="2200"/>
                        <a:t>you are forbidden to access this page</a:t>
                      </a:r>
                      <a:endParaRPr lang="en-US" sz="2200"/>
                    </a:p>
                  </a:txBody>
                  <a:tcPr anchor="ctr">
                    <a:lnL>
                      <a:noFill/>
                    </a:lnL>
                    <a:lnR>
                      <a:noFill/>
                    </a:lnR>
                    <a:lnT>
                      <a:noFill/>
                    </a:lnT>
                    <a:lnB>
                      <a:noFill/>
                    </a:lnB>
                  </a:tcPr>
                </a:tc>
              </a:tr>
              <a:tr h="0">
                <a:tc>
                  <a:txBody>
                    <a:bodyPr/>
                    <a:lstStyle/>
                    <a:p>
                      <a:r>
                        <a:rPr lang="en-US" sz="2200" dirty="0"/>
                        <a:t>404</a:t>
                      </a:r>
                      <a:endParaRPr lang="en-US" sz="2200" dirty="0"/>
                    </a:p>
                  </a:txBody>
                  <a:tcPr anchor="ctr">
                    <a:lnL>
                      <a:noFill/>
                    </a:lnL>
                    <a:lnR>
                      <a:noFill/>
                    </a:lnR>
                    <a:lnT>
                      <a:noFill/>
                    </a:lnT>
                    <a:lnB>
                      <a:noFill/>
                    </a:lnB>
                  </a:tcPr>
                </a:tc>
                <a:tc>
                  <a:txBody>
                    <a:bodyPr/>
                    <a:lstStyle/>
                    <a:p>
                      <a:r>
                        <a:rPr lang="en-US" sz="2200" dirty="0"/>
                        <a:t>page not found</a:t>
                      </a:r>
                      <a:endParaRPr lang="en-US" sz="2200" dirty="0"/>
                    </a:p>
                  </a:txBody>
                  <a:tcPr anchor="ctr">
                    <a:lnL>
                      <a:noFill/>
                    </a:lnL>
                    <a:lnR>
                      <a:noFill/>
                    </a:lnR>
                    <a:lnT>
                      <a:noFill/>
                    </a:lnT>
                    <a:lnB>
                      <a:noFill/>
                    </a:lnB>
                  </a:tcPr>
                </a:tc>
              </a:tr>
              <a:tr h="426720">
                <a:tc>
                  <a:txBody>
                    <a:bodyPr/>
                    <a:lstStyle/>
                    <a:p>
                      <a:r>
                        <a:rPr lang="en-US" sz="2200"/>
                        <a:t>500</a:t>
                      </a:r>
                      <a:endParaRPr lang="en-US" sz="2200"/>
                    </a:p>
                  </a:txBody>
                  <a:tcPr anchor="ctr">
                    <a:lnL>
                      <a:noFill/>
                    </a:lnL>
                    <a:lnR>
                      <a:noFill/>
                    </a:lnR>
                    <a:lnT>
                      <a:noFill/>
                    </a:lnT>
                    <a:lnB>
                      <a:noFill/>
                    </a:lnB>
                  </a:tcPr>
                </a:tc>
                <a:tc>
                  <a:txBody>
                    <a:bodyPr/>
                    <a:lstStyle/>
                    <a:p>
                      <a:r>
                        <a:rPr lang="en-US" sz="2200" dirty="0"/>
                        <a:t>internal server error</a:t>
                      </a:r>
                      <a:endParaRPr lang="en-US" sz="2200" dirty="0"/>
                    </a:p>
                  </a:txBody>
                  <a:tcPr anchor="ctr">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Media (“MIME”) types</a:t>
            </a:r>
            <a:endParaRPr lang="en-US" dirty="0"/>
          </a:p>
        </p:txBody>
      </p:sp>
      <p:graphicFrame>
        <p:nvGraphicFramePr>
          <p:cNvPr id="9" name="Content Placeholder 8"/>
          <p:cNvGraphicFramePr>
            <a:graphicFrameLocks noGrp="1"/>
          </p:cNvGraphicFramePr>
          <p:nvPr>
            <p:ph sz="quarter" idx="1"/>
          </p:nvPr>
        </p:nvGraphicFramePr>
        <p:xfrm>
          <a:off x="533400" y="1859280"/>
          <a:ext cx="8153400" cy="3200400"/>
        </p:xfrm>
        <a:graphic>
          <a:graphicData uri="http://schemas.openxmlformats.org/drawingml/2006/table">
            <a:tbl>
              <a:tblPr>
                <a:tableStyleId>{3C2FFA5D-87B4-456A-9821-1D502468CF0F}</a:tableStyleId>
              </a:tblPr>
              <a:tblGrid>
                <a:gridCol w="4076700"/>
                <a:gridCol w="4076700"/>
              </a:tblGrid>
              <a:tr h="0">
                <a:tc>
                  <a:txBody>
                    <a:bodyPr/>
                    <a:lstStyle/>
                    <a:p>
                      <a:r>
                        <a:rPr lang="en-US" sz="2400" dirty="0"/>
                        <a:t>MIME type</a:t>
                      </a:r>
                      <a:endParaRPr lang="en-US" sz="2400" b="1" dirty="0"/>
                    </a:p>
                  </a:txBody>
                  <a:tcPr anchor="ctr"/>
                </a:tc>
                <a:tc>
                  <a:txBody>
                    <a:bodyPr/>
                    <a:lstStyle/>
                    <a:p>
                      <a:r>
                        <a:rPr lang="en-US" sz="2400" dirty="0"/>
                        <a:t>file extension</a:t>
                      </a:r>
                      <a:endParaRPr lang="en-US" sz="2400" b="1" dirty="0"/>
                    </a:p>
                  </a:txBody>
                  <a:tcPr anchor="ctr"/>
                </a:tc>
              </a:tr>
              <a:tr h="0">
                <a:tc>
                  <a:txBody>
                    <a:bodyPr/>
                    <a:lstStyle/>
                    <a:p>
                      <a:r>
                        <a:rPr lang="en-US" sz="2400" dirty="0"/>
                        <a:t>text/html</a:t>
                      </a:r>
                      <a:endParaRPr lang="en-US" sz="2400" dirty="0"/>
                    </a:p>
                  </a:txBody>
                  <a:tcPr anchor="ctr"/>
                </a:tc>
                <a:tc>
                  <a:txBody>
                    <a:bodyPr/>
                    <a:lstStyle/>
                    <a:p>
                      <a:r>
                        <a:rPr lang="en-US" sz="2400" dirty="0"/>
                        <a:t>.html</a:t>
                      </a:r>
                      <a:endParaRPr lang="en-US" sz="2400" dirty="0"/>
                    </a:p>
                  </a:txBody>
                  <a:tcPr anchor="ctr"/>
                </a:tc>
              </a:tr>
              <a:tr h="0">
                <a:tc>
                  <a:txBody>
                    <a:bodyPr/>
                    <a:lstStyle/>
                    <a:p>
                      <a:r>
                        <a:rPr lang="en-US" sz="2400"/>
                        <a:t>text/plain</a:t>
                      </a:r>
                      <a:endParaRPr lang="en-US" sz="2400"/>
                    </a:p>
                  </a:txBody>
                  <a:tcPr anchor="ctr"/>
                </a:tc>
                <a:tc>
                  <a:txBody>
                    <a:bodyPr/>
                    <a:lstStyle/>
                    <a:p>
                      <a:r>
                        <a:rPr lang="en-US" sz="2400"/>
                        <a:t>.txt</a:t>
                      </a:r>
                      <a:endParaRPr lang="en-US" sz="2400"/>
                    </a:p>
                  </a:txBody>
                  <a:tcPr anchor="ctr"/>
                </a:tc>
              </a:tr>
              <a:tr h="0">
                <a:tc>
                  <a:txBody>
                    <a:bodyPr/>
                    <a:lstStyle/>
                    <a:p>
                      <a:r>
                        <a:rPr lang="en-US" sz="2400"/>
                        <a:t>image/gif</a:t>
                      </a:r>
                      <a:endParaRPr lang="en-US" sz="2400"/>
                    </a:p>
                  </a:txBody>
                  <a:tcPr anchor="ctr"/>
                </a:tc>
                <a:tc>
                  <a:txBody>
                    <a:bodyPr/>
                    <a:lstStyle/>
                    <a:p>
                      <a:r>
                        <a:rPr lang="en-US" sz="2400"/>
                        <a:t>.gif</a:t>
                      </a:r>
                      <a:endParaRPr lang="en-US" sz="2400"/>
                    </a:p>
                  </a:txBody>
                  <a:tcPr anchor="ctr"/>
                </a:tc>
              </a:tr>
              <a:tr h="0">
                <a:tc>
                  <a:txBody>
                    <a:bodyPr/>
                    <a:lstStyle/>
                    <a:p>
                      <a:r>
                        <a:rPr lang="en-US" sz="2400"/>
                        <a:t>image/jpeg</a:t>
                      </a:r>
                      <a:endParaRPr lang="en-US" sz="2400"/>
                    </a:p>
                  </a:txBody>
                  <a:tcPr anchor="ctr"/>
                </a:tc>
                <a:tc>
                  <a:txBody>
                    <a:bodyPr/>
                    <a:lstStyle/>
                    <a:p>
                      <a:r>
                        <a:rPr lang="en-US" sz="2400"/>
                        <a:t>.jpg</a:t>
                      </a:r>
                      <a:endParaRPr lang="en-US" sz="2400"/>
                    </a:p>
                  </a:txBody>
                  <a:tcPr anchor="ctr"/>
                </a:tc>
              </a:tr>
              <a:tr h="0">
                <a:tc>
                  <a:txBody>
                    <a:bodyPr/>
                    <a:lstStyle/>
                    <a:p>
                      <a:r>
                        <a:rPr lang="en-US" sz="2400"/>
                        <a:t>video/quicktime</a:t>
                      </a:r>
                      <a:endParaRPr lang="en-US" sz="2400"/>
                    </a:p>
                  </a:txBody>
                  <a:tcPr anchor="ctr"/>
                </a:tc>
                <a:tc>
                  <a:txBody>
                    <a:bodyPr/>
                    <a:lstStyle/>
                    <a:p>
                      <a:r>
                        <a:rPr lang="en-US" sz="2400"/>
                        <a:t>.mov</a:t>
                      </a:r>
                      <a:endParaRPr lang="en-US" sz="2400"/>
                    </a:p>
                  </a:txBody>
                  <a:tcPr anchor="ctr"/>
                </a:tc>
              </a:tr>
              <a:tr h="0">
                <a:tc>
                  <a:txBody>
                    <a:bodyPr/>
                    <a:lstStyle/>
                    <a:p>
                      <a:r>
                        <a:rPr lang="en-US" sz="2400"/>
                        <a:t>application/octet-stream</a:t>
                      </a:r>
                      <a:endParaRPr lang="en-US" sz="2400"/>
                    </a:p>
                  </a:txBody>
                  <a:tcPr anchor="ctr"/>
                </a:tc>
                <a:tc>
                  <a:txBody>
                    <a:bodyPr/>
                    <a:lstStyle/>
                    <a:p>
                      <a:r>
                        <a:rPr lang="en-US" sz="2400" dirty="0"/>
                        <a:t>.exe</a:t>
                      </a:r>
                      <a:endParaRPr lang="en-US" sz="2400" dirty="0"/>
                    </a:p>
                  </a:txBody>
                  <a:tcPr anchor="ctr"/>
                </a:tc>
              </a:tr>
            </a:tbl>
          </a:graphicData>
        </a:graphic>
      </p:graphicFrame>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HTTP vs HTTPS</a:t>
            </a:r>
            <a:endParaRPr lang="en-IN" alt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1143000" y="1831975"/>
            <a:ext cx="7267575" cy="393636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Grading</a:t>
            </a:r>
            <a:endParaRPr lang="en-US" dirty="0"/>
          </a:p>
        </p:txBody>
      </p:sp>
      <p:sp>
        <p:nvSpPr>
          <p:cNvPr id="2" name="Footer Placeholder 1"/>
          <p:cNvSpPr>
            <a:spLocks noGrp="1"/>
          </p:cNvSpPr>
          <p:nvPr>
            <p:ph type="ftr" sz="quarter" idx="11"/>
          </p:nvPr>
        </p:nvSpPr>
        <p:spPr>
          <a:xfrm>
            <a:off x="609600" y="6248400"/>
            <a:ext cx="5421313" cy="365125"/>
          </a:xfrm>
        </p:spPr>
        <p:txBody>
          <a:bodyPr/>
          <a:lstStyle/>
          <a:p>
            <a:r>
              <a:rPr lang="en-US" smtClean="0"/>
              <a:t>CS380</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r>
              <a:rPr lang="en-US" dirty="0" smtClean="0"/>
              <a:t>8</a:t>
            </a:r>
            <a:endParaRPr lang="en-US" dirty="0"/>
          </a:p>
        </p:txBody>
      </p:sp>
      <p:graphicFrame>
        <p:nvGraphicFramePr>
          <p:cNvPr id="13" name="Content Placeholder 12"/>
          <p:cNvGraphicFramePr>
            <a:graphicFrameLocks noGrp="1"/>
          </p:cNvGraphicFramePr>
          <p:nvPr>
            <p:ph sz="quarter" idx="1"/>
          </p:nvPr>
        </p:nvGraphicFramePr>
        <p:xfrm>
          <a:off x="612648" y="2057400"/>
          <a:ext cx="8153400" cy="2133600"/>
        </p:xfrm>
        <a:graphic>
          <a:graphicData uri="http://schemas.openxmlformats.org/drawingml/2006/table">
            <a:tbl>
              <a:tblPr firstRow="1" bandRow="1">
                <a:tableStyleId>{8A107856-5554-42FB-B03E-39F5DBC370BA}</a:tableStyleId>
              </a:tblPr>
              <a:tblGrid>
                <a:gridCol w="4076700"/>
                <a:gridCol w="4076700"/>
              </a:tblGrid>
              <a:tr h="370840">
                <a:tc>
                  <a:txBody>
                    <a:bodyPr/>
                    <a:lstStyle/>
                    <a:p>
                      <a:pPr algn="l" fontAlgn="b"/>
                      <a:r>
                        <a:rPr lang="en-IN" altLang="en-US" sz="2800" b="1" i="0" u="none" strike="noStrike" dirty="0">
                          <a:solidFill>
                            <a:srgbClr val="000000"/>
                          </a:solidFill>
                          <a:effectLst/>
                          <a:latin typeface="Calibri" panose="020F0502020204030204"/>
                        </a:rPr>
                        <a:t>Internal Assessment</a:t>
                      </a:r>
                      <a:endParaRPr lang="en-IN" altLang="en-US" sz="2800" b="1" i="0" u="none" strike="noStrike" dirty="0">
                        <a:solidFill>
                          <a:srgbClr val="000000"/>
                        </a:solidFill>
                        <a:effectLst/>
                        <a:latin typeface="Calibri" panose="020F0502020204030204"/>
                      </a:endParaRPr>
                    </a:p>
                  </a:txBody>
                  <a:tcPr marL="0" marR="0" marT="0" marB="0" anchor="b"/>
                </a:tc>
                <a:tc>
                  <a:txBody>
                    <a:bodyPr/>
                    <a:lstStyle/>
                    <a:p>
                      <a:pPr algn="r" fontAlgn="b"/>
                      <a:r>
                        <a:rPr lang="en-IN" altLang="en-US" sz="2800" b="0" i="0" u="none" strike="noStrike" dirty="0">
                          <a:solidFill>
                            <a:srgbClr val="000000"/>
                          </a:solidFill>
                          <a:effectLst/>
                          <a:latin typeface="Calibri" panose="020F0502020204030204"/>
                        </a:rPr>
                        <a:t>20 Marks</a:t>
                      </a:r>
                      <a:endParaRPr lang="en-IN" altLang="en-US" sz="2800" b="0" i="0" u="none" strike="noStrike" dirty="0">
                        <a:solidFill>
                          <a:srgbClr val="000000"/>
                        </a:solidFill>
                        <a:effectLst/>
                        <a:latin typeface="Calibri" panose="020F0502020204030204"/>
                      </a:endParaRPr>
                    </a:p>
                  </a:txBody>
                  <a:tcPr marL="0" marR="0" marT="0" marB="0" anchor="b"/>
                </a:tc>
              </a:tr>
              <a:tr h="370840">
                <a:tc>
                  <a:txBody>
                    <a:bodyPr/>
                    <a:lstStyle/>
                    <a:p>
                      <a:pPr algn="l" fontAlgn="b"/>
                      <a:r>
                        <a:rPr lang="en-IN" altLang="en-US" sz="2800" b="1" i="0" u="none" strike="noStrike" dirty="0">
                          <a:solidFill>
                            <a:srgbClr val="000000"/>
                          </a:solidFill>
                          <a:effectLst/>
                          <a:latin typeface="Calibri" panose="020F0502020204030204"/>
                        </a:rPr>
                        <a:t>Theory</a:t>
                      </a:r>
                      <a:endParaRPr lang="en-IN" altLang="en-US" sz="2800" b="1" i="0" u="none" strike="noStrike" dirty="0">
                        <a:solidFill>
                          <a:srgbClr val="000000"/>
                        </a:solidFill>
                        <a:effectLst/>
                        <a:latin typeface="Calibri" panose="020F0502020204030204"/>
                      </a:endParaRPr>
                    </a:p>
                  </a:txBody>
                  <a:tcPr marL="0" marR="0" marT="0" marB="0" anchor="b"/>
                </a:tc>
                <a:tc>
                  <a:txBody>
                    <a:bodyPr/>
                    <a:lstStyle/>
                    <a:p>
                      <a:pPr algn="r" fontAlgn="b"/>
                      <a:r>
                        <a:rPr lang="en-IN" altLang="en-US" sz="2800" u="none" strike="noStrike">
                          <a:effectLst/>
                        </a:rPr>
                        <a:t>80 Marks</a:t>
                      </a:r>
                      <a:endParaRPr lang="en-IN" altLang="en-US" sz="2800" b="0" i="0" u="none" strike="noStrike">
                        <a:solidFill>
                          <a:srgbClr val="000000"/>
                        </a:solidFill>
                        <a:effectLst/>
                        <a:latin typeface="Calibri" panose="020F0502020204030204"/>
                      </a:endParaRPr>
                    </a:p>
                  </a:txBody>
                  <a:tcPr marL="0" marR="0" marT="0" marB="0" anchor="b"/>
                </a:tc>
              </a:tr>
              <a:tr h="370840">
                <a:tc>
                  <a:txBody>
                    <a:bodyPr/>
                    <a:lstStyle/>
                    <a:p>
                      <a:pPr algn="l" fontAlgn="b"/>
                      <a:r>
                        <a:rPr lang="en-IN" altLang="en-US" sz="2800" b="1" u="none" strike="noStrike" dirty="0">
                          <a:effectLst/>
                        </a:rPr>
                        <a:t>Total</a:t>
                      </a:r>
                      <a:endParaRPr lang="en-IN" altLang="en-US" sz="2800" b="1" i="0" u="none" strike="noStrike" dirty="0">
                        <a:solidFill>
                          <a:srgbClr val="000000"/>
                        </a:solidFill>
                        <a:effectLst/>
                        <a:latin typeface="Calibri" panose="020F0502020204030204"/>
                      </a:endParaRPr>
                    </a:p>
                  </a:txBody>
                  <a:tcPr marL="0" marR="0" marT="0" marB="0" anchor="b"/>
                </a:tc>
                <a:tc>
                  <a:txBody>
                    <a:bodyPr/>
                    <a:lstStyle/>
                    <a:p>
                      <a:pPr algn="r" fontAlgn="b"/>
                      <a:r>
                        <a:rPr lang="en-IN" altLang="en-US" sz="2800" b="0" i="0" u="none" strike="noStrike">
                          <a:solidFill>
                            <a:srgbClr val="000000"/>
                          </a:solidFill>
                          <a:effectLst/>
                          <a:latin typeface="Calibri" panose="020F0502020204030204"/>
                        </a:rPr>
                        <a:t>100 Marks</a:t>
                      </a:r>
                      <a:endParaRPr lang="en-IN" altLang="en-US" sz="2800" b="0" i="0" u="none" strike="noStrike">
                        <a:solidFill>
                          <a:srgbClr val="000000"/>
                        </a:solidFill>
                        <a:effectLst/>
                        <a:latin typeface="Calibri" panose="020F0502020204030204"/>
                      </a:endParaRPr>
                    </a:p>
                  </a:txBody>
                  <a:tcPr marL="0" marR="0" marT="0" marB="0" anchor="b"/>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SSL- SECURE SOCKET LAYER</a:t>
            </a:r>
            <a:endParaRPr lang="en-IN" altLang="en-US" dirty="0" smtClean="0"/>
          </a:p>
        </p:txBody>
      </p:sp>
      <p:sp>
        <p:nvSpPr>
          <p:cNvPr id="3" name="Content Placeholder 2"/>
          <p:cNvSpPr>
            <a:spLocks noGrp="1"/>
          </p:cNvSpPr>
          <p:nvPr>
            <p:ph sz="quarter" idx="1"/>
          </p:nvPr>
        </p:nvSpPr>
        <p:spPr>
          <a:xfrm>
            <a:off x="609600" y="1589405"/>
            <a:ext cx="8425815" cy="4572000"/>
          </a:xfrm>
        </p:spPr>
        <p:txBody>
          <a:bodyPr/>
          <a:lstStyle/>
          <a:p>
            <a:r>
              <a:rPr lang="en-US" sz="2400" dirty="0"/>
              <a:t>An SSL certificate is a digital certificate that authenticates a website's identity and enables an encrypted connection. SSL stands for Secure Sockets Layer, a security protocol that creates an encrypted link between a web server and a web browser.</a:t>
            </a:r>
            <a:endParaRPr lang="en-US" sz="2400" dirty="0"/>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pic>
        <p:nvPicPr>
          <p:cNvPr id="4" name="Content Placeholder 3"/>
          <p:cNvPicPr>
            <a:picLocks noChangeAspect="1"/>
          </p:cNvPicPr>
          <p:nvPr>
            <p:ph sz="quarter" idx="2"/>
          </p:nvPr>
        </p:nvPicPr>
        <p:blipFill>
          <a:blip r:embed="rId1"/>
          <a:srcRect l="10434" t="4518" r="66410" b="63008"/>
          <a:stretch>
            <a:fillRect/>
          </a:stretch>
        </p:blipFill>
        <p:spPr>
          <a:xfrm>
            <a:off x="3048000" y="3352800"/>
            <a:ext cx="3064510" cy="270383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SSL- SECURE SOCKET LAYER</a:t>
            </a:r>
            <a:endParaRPr lang="en-IN" altLang="en-US" dirty="0" smtClean="0"/>
          </a:p>
        </p:txBody>
      </p:sp>
      <p:sp>
        <p:nvSpPr>
          <p:cNvPr id="3" name="Content Placeholder 2"/>
          <p:cNvSpPr>
            <a:spLocks noGrp="1"/>
          </p:cNvSpPr>
          <p:nvPr>
            <p:ph sz="quarter" idx="1"/>
          </p:nvPr>
        </p:nvSpPr>
        <p:spPr>
          <a:xfrm>
            <a:off x="609600" y="1589405"/>
            <a:ext cx="8425815" cy="4572000"/>
          </a:xfrm>
        </p:spPr>
        <p:txBody>
          <a:bodyPr/>
          <a:lstStyle/>
          <a:p>
            <a:r>
              <a:rPr lang="en-US" sz="2400" dirty="0">
                <a:sym typeface="+mn-ea"/>
              </a:rPr>
              <a:t>Companies and organizations need to add SSL certificates to their websites to secure online transactions and keep customer information private and secure.</a:t>
            </a:r>
            <a:endParaRPr lang="en-US" sz="2400" dirty="0"/>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pic>
        <p:nvPicPr>
          <p:cNvPr id="6" name="Picture 5"/>
          <p:cNvPicPr>
            <a:picLocks noChangeAspect="1"/>
          </p:cNvPicPr>
          <p:nvPr/>
        </p:nvPicPr>
        <p:blipFill>
          <a:blip r:embed="rId1"/>
          <a:stretch>
            <a:fillRect/>
          </a:stretch>
        </p:blipFill>
        <p:spPr>
          <a:xfrm>
            <a:off x="5334000" y="2362200"/>
            <a:ext cx="3556635" cy="44450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SSL- SECURE SOCKET LAYER</a:t>
            </a:r>
            <a:endParaRPr lang="en-IN" altLang="en-US" dirty="0" smtClean="0"/>
          </a:p>
        </p:txBody>
      </p:sp>
      <p:sp>
        <p:nvSpPr>
          <p:cNvPr id="3" name="Content Placeholder 2"/>
          <p:cNvSpPr>
            <a:spLocks noGrp="1"/>
          </p:cNvSpPr>
          <p:nvPr>
            <p:ph sz="quarter" idx="1"/>
          </p:nvPr>
        </p:nvSpPr>
        <p:spPr>
          <a:xfrm>
            <a:off x="609600" y="1589405"/>
            <a:ext cx="8425815" cy="4572000"/>
          </a:xfrm>
        </p:spPr>
        <p:txBody>
          <a:bodyPr/>
          <a:lstStyle/>
          <a:p>
            <a:r>
              <a:rPr lang="en-US" sz="2200" dirty="0">
                <a:sym typeface="+mn-ea"/>
              </a:rPr>
              <a:t>The following steps are involved in the standard SSL handshake:</a:t>
            </a:r>
            <a:endParaRPr lang="en-US" sz="2200" dirty="0">
              <a:sym typeface="+mn-ea"/>
            </a:endParaRPr>
          </a:p>
          <a:p>
            <a:r>
              <a:rPr lang="en-US" sz="2200" dirty="0">
                <a:sym typeface="+mn-ea"/>
              </a:rPr>
              <a:t>Client Hello</a:t>
            </a:r>
            <a:r>
              <a:rPr lang="en-IN" altLang="en-US" sz="2200" dirty="0">
                <a:sym typeface="+mn-ea"/>
              </a:rPr>
              <a:t>: </a:t>
            </a:r>
            <a:r>
              <a:rPr lang="en-US" sz="2200" dirty="0">
                <a:sym typeface="+mn-ea"/>
              </a:rPr>
              <a:t>Server communicates with the client using SSL.</a:t>
            </a:r>
            <a:r>
              <a:rPr lang="en-IN" altLang="en-US" sz="2200" dirty="0">
                <a:sym typeface="+mn-ea"/>
              </a:rPr>
              <a:t> </a:t>
            </a:r>
            <a:r>
              <a:rPr lang="en-US" sz="2200" dirty="0">
                <a:sym typeface="+mn-ea"/>
              </a:rPr>
              <a:t>This includes the SSL version number, cipher settings, and session-specific data.</a:t>
            </a:r>
            <a:endParaRPr lang="en-US" sz="2200" dirty="0">
              <a:sym typeface="+mn-ea"/>
            </a:endParaRPr>
          </a:p>
          <a:p>
            <a:r>
              <a:rPr lang="en-US" sz="2200" dirty="0">
                <a:sym typeface="+mn-ea"/>
              </a:rPr>
              <a:t>Server Hello</a:t>
            </a:r>
            <a:r>
              <a:rPr lang="en-IN" altLang="en-US" sz="2200" dirty="0">
                <a:sym typeface="+mn-ea"/>
              </a:rPr>
              <a:t>: </a:t>
            </a:r>
            <a:r>
              <a:rPr lang="en-US" sz="2200" dirty="0">
                <a:sym typeface="+mn-ea"/>
              </a:rPr>
              <a:t>The server responds with a “server hello” message.</a:t>
            </a:r>
            <a:r>
              <a:rPr lang="en-IN" altLang="en-US" sz="2200" dirty="0">
                <a:sym typeface="+mn-ea"/>
              </a:rPr>
              <a:t> </a:t>
            </a:r>
            <a:r>
              <a:rPr lang="en-US" sz="2200" dirty="0">
                <a:sym typeface="+mn-ea"/>
              </a:rPr>
              <a:t>This includes the server’s SSL version number, cipher settings, session-specific data, an SSL certificate with a public key, and other information that the client needs to communicate with the server over SSL.</a:t>
            </a:r>
            <a:endParaRPr lang="en-US" sz="2200" dirty="0">
              <a:sym typeface="+mn-ea"/>
            </a:endParaRPr>
          </a:p>
          <a:p>
            <a:r>
              <a:rPr lang="en-US" sz="2200" dirty="0">
                <a:sym typeface="+mn-ea"/>
              </a:rPr>
              <a:t>Authentication</a:t>
            </a:r>
            <a:r>
              <a:rPr lang="en-IN" altLang="en-US" sz="2200" dirty="0">
                <a:sym typeface="+mn-ea"/>
              </a:rPr>
              <a:t>: </a:t>
            </a:r>
            <a:r>
              <a:rPr lang="en-US" sz="2200" dirty="0">
                <a:sym typeface="+mn-ea"/>
              </a:rPr>
              <a:t>The client verifies the server’s SSL certificate from the CA (Certificate Authority) and authenticates the server.</a:t>
            </a:r>
            <a:r>
              <a:rPr lang="en-IN" altLang="en-US" sz="2200" dirty="0">
                <a:sym typeface="+mn-ea"/>
              </a:rPr>
              <a:t> </a:t>
            </a:r>
            <a:r>
              <a:rPr lang="en-US" sz="2200" dirty="0">
                <a:sym typeface="+mn-ea"/>
              </a:rPr>
              <a:t>If the authentication fails, then the client refuses the SSL connection and throws an exception. If the authentication succeeds, then they proceed to the next step.</a:t>
            </a:r>
            <a:endParaRPr lang="en-US" sz="2200" dirty="0">
              <a:sym typeface="+mn-ea"/>
            </a:endParaRPr>
          </a:p>
          <a:p>
            <a:endParaRPr lang="en-US" sz="2200" dirty="0">
              <a:sym typeface="+mn-ea"/>
            </a:endParaRPr>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SSL- SECURE SOCKET LAYER</a:t>
            </a:r>
            <a:endParaRPr lang="en-IN" altLang="en-US" dirty="0" smtClean="0"/>
          </a:p>
        </p:txBody>
      </p:sp>
      <p:sp>
        <p:nvSpPr>
          <p:cNvPr id="3" name="Content Placeholder 2"/>
          <p:cNvSpPr>
            <a:spLocks noGrp="1"/>
          </p:cNvSpPr>
          <p:nvPr>
            <p:ph sz="quarter" idx="1"/>
          </p:nvPr>
        </p:nvSpPr>
        <p:spPr>
          <a:xfrm>
            <a:off x="609600" y="1589405"/>
            <a:ext cx="8425815" cy="4572000"/>
          </a:xfrm>
        </p:spPr>
        <p:txBody>
          <a:bodyPr/>
          <a:lstStyle/>
          <a:p>
            <a:r>
              <a:rPr lang="en-US" sz="2200" dirty="0">
                <a:sym typeface="+mn-ea"/>
              </a:rPr>
              <a:t>Decryption</a:t>
            </a:r>
            <a:r>
              <a:rPr lang="en-IN" altLang="en-US" sz="2200" dirty="0">
                <a:sym typeface="+mn-ea"/>
              </a:rPr>
              <a:t>: </a:t>
            </a:r>
            <a:r>
              <a:rPr lang="en-US" sz="2200" dirty="0">
                <a:sym typeface="+mn-ea"/>
              </a:rPr>
              <a:t>The client creates a session key, encrypts it with the server’s public key and sends it to the server.If the server has requested client authentication (mostly in server to server communication), then the client sends their own certificate to the server.</a:t>
            </a:r>
            <a:endParaRPr lang="en-US" sz="2200" dirty="0">
              <a:sym typeface="+mn-ea"/>
            </a:endParaRPr>
          </a:p>
          <a:p>
            <a:r>
              <a:rPr lang="en-US" sz="2200" dirty="0">
                <a:sym typeface="+mn-ea"/>
              </a:rPr>
              <a:t>Encryption with Session Key</a:t>
            </a:r>
            <a:r>
              <a:rPr lang="en-IN" altLang="en-US" sz="2200" dirty="0">
                <a:sym typeface="+mn-ea"/>
              </a:rPr>
              <a:t>: </a:t>
            </a:r>
            <a:r>
              <a:rPr lang="en-US" sz="2200" dirty="0">
                <a:sym typeface="+mn-ea"/>
              </a:rPr>
              <a:t>The server decrypts the session key with its private key and sends the acknowledgement to the client encrypted with the session key.</a:t>
            </a:r>
            <a:endParaRPr lang="en-US" sz="2200" dirty="0">
              <a:sym typeface="+mn-ea"/>
            </a:endParaRPr>
          </a:p>
          <a:p>
            <a:r>
              <a:rPr lang="en-US" sz="2200" dirty="0">
                <a:sym typeface="+mn-ea"/>
              </a:rPr>
              <a:t>Thus, at the end of the SSL handshake, both the client and the server have a valid session key which they will use to encrypt or decrypt the original data.</a:t>
            </a:r>
            <a:endParaRPr lang="en-US" sz="2200" dirty="0">
              <a:sym typeface="+mn-ea"/>
            </a:endParaRPr>
          </a:p>
        </p:txBody>
      </p:sp>
      <p:sp>
        <p:nvSpPr>
          <p:cNvPr id="5" name="Slide Number Placeholder 4"/>
          <p:cNvSpPr>
            <a:spLocks noGrp="1"/>
          </p:cNvSpPr>
          <p:nvPr>
            <p:ph type="sldNum" sz="quarter" idx="11"/>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TLS- Transport Layer Security</a:t>
            </a:r>
            <a:endParaRPr lang="en-IN" alt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4" name="Content Placeholder 3"/>
          <p:cNvPicPr>
            <a:picLocks noChangeAspect="1"/>
          </p:cNvPicPr>
          <p:nvPr>
            <p:ph sz="quarter" idx="1"/>
          </p:nvPr>
        </p:nvPicPr>
        <p:blipFill>
          <a:blip r:embed="rId1"/>
          <a:stretch>
            <a:fillRect/>
          </a:stretch>
        </p:blipFill>
        <p:spPr>
          <a:xfrm>
            <a:off x="612775" y="1908810"/>
            <a:ext cx="8282940" cy="447675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TLS- Transport Layer Security</a:t>
            </a:r>
            <a:endParaRPr lang="en-IN" alt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1190625" y="1615440"/>
            <a:ext cx="7135495" cy="500062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graphicFrame>
        <p:nvGraphicFramePr>
          <p:cNvPr id="7" name="Content Placeholder 6"/>
          <p:cNvGraphicFramePr/>
          <p:nvPr>
            <p:ph sz="quarter" idx="1"/>
          </p:nvPr>
        </p:nvGraphicFramePr>
        <p:xfrm>
          <a:off x="22225" y="81280"/>
          <a:ext cx="9058275" cy="6730365"/>
        </p:xfrm>
        <a:graphic>
          <a:graphicData uri="http://schemas.openxmlformats.org/drawingml/2006/table">
            <a:tbl>
              <a:tblPr firstRow="1" bandRow="1">
                <a:tableStyleId>{5940675A-B579-460E-94D1-54222C63F5DA}</a:tableStyleId>
              </a:tblPr>
              <a:tblGrid>
                <a:gridCol w="1181735"/>
                <a:gridCol w="3050540"/>
                <a:gridCol w="4826000"/>
              </a:tblGrid>
              <a:tr h="224155">
                <a:tc>
                  <a:txBody>
                    <a:bodyPr/>
                    <a:p>
                      <a:pPr indent="0">
                        <a:buNone/>
                      </a:pPr>
                      <a:r>
                        <a:rPr lang="en-US" sz="1000" b="1">
                          <a:solidFill>
                            <a:srgbClr val="222222"/>
                          </a:solidFill>
                          <a:latin typeface="Times New Roman" panose="02020603050405020304" charset="0"/>
                          <a:cs typeface="Times New Roman" panose="02020603050405020304" charset="0"/>
                        </a:rPr>
                        <a:t>Parameter</a:t>
                      </a:r>
                      <a:endParaRPr lang="en-US" sz="1000" b="1">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cap="flat">
                      <a:noFill/>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000" b="1">
                          <a:solidFill>
                            <a:srgbClr val="222222"/>
                          </a:solidFill>
                          <a:latin typeface="Times New Roman" panose="02020603050405020304" charset="0"/>
                          <a:cs typeface="Times New Roman" panose="02020603050405020304" charset="0"/>
                        </a:rPr>
                        <a:t>HTTP</a:t>
                      </a:r>
                      <a:endParaRPr lang="en-US" sz="1000" b="1">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cap="flat">
                      <a:noFill/>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000" b="1">
                          <a:solidFill>
                            <a:srgbClr val="222222"/>
                          </a:solidFill>
                          <a:latin typeface="Times New Roman" panose="02020603050405020304" charset="0"/>
                          <a:cs typeface="Times New Roman" panose="02020603050405020304" charset="0"/>
                        </a:rPr>
                        <a:t>HTTPS</a:t>
                      </a:r>
                      <a:endParaRPr lang="en-US" sz="1000" b="1">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cap="flat">
                      <a:noFill/>
                    </a:lnT>
                    <a:lnB w="12700" cap="flat" cmpd="sng">
                      <a:solidFill>
                        <a:srgbClr val="EEEEEE"/>
                      </a:solidFill>
                      <a:prstDash val="solid"/>
                      <a:headEnd type="none" w="med" len="med"/>
                      <a:tailEnd type="none" w="med" len="med"/>
                    </a:lnB>
                    <a:lnTlToBr>
                      <a:noFill/>
                    </a:lnTlToBr>
                    <a:lnBlToTr>
                      <a:noFill/>
                    </a:lnBlToTr>
                    <a:solidFill>
                      <a:srgbClr val="F9F9F9"/>
                    </a:solidFill>
                  </a:tcPr>
                </a:tc>
              </a:tr>
              <a:tr h="410845">
                <a:tc>
                  <a:txBody>
                    <a:bodyPr/>
                    <a:p>
                      <a:pPr indent="0">
                        <a:buNone/>
                      </a:pPr>
                      <a:r>
                        <a:rPr lang="en-US" sz="1400" b="0">
                          <a:solidFill>
                            <a:srgbClr val="222222"/>
                          </a:solidFill>
                          <a:latin typeface="Times New Roman" panose="02020603050405020304" charset="0"/>
                          <a:cs typeface="Times New Roman" panose="02020603050405020304" charset="0"/>
                        </a:rPr>
                        <a:t>Protocol</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It is hypertext transfer protocol.</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It is hypertext transfer protocol with secure.</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r>
              <a:tr h="688975">
                <a:tc>
                  <a:txBody>
                    <a:bodyPr/>
                    <a:p>
                      <a:pPr indent="0">
                        <a:buNone/>
                      </a:pPr>
                      <a:r>
                        <a:rPr lang="en-US" sz="1400" b="0">
                          <a:solidFill>
                            <a:srgbClr val="222222"/>
                          </a:solidFill>
                          <a:latin typeface="Times New Roman" panose="02020603050405020304" charset="0"/>
                          <a:cs typeface="Times New Roman" panose="02020603050405020304" charset="0"/>
                        </a:rPr>
                        <a:t>Security</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It is less secure as the data can be vulnerable to hackers.</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It is designed to prevent hackers from accessing critical information. It is secure against such attacks.</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r>
              <a:tr h="251460">
                <a:tc>
                  <a:txBody>
                    <a:bodyPr/>
                    <a:p>
                      <a:pPr indent="0">
                        <a:buNone/>
                      </a:pPr>
                      <a:r>
                        <a:rPr lang="en-US" sz="1400" b="0">
                          <a:solidFill>
                            <a:srgbClr val="222222"/>
                          </a:solidFill>
                          <a:latin typeface="Times New Roman" panose="02020603050405020304" charset="0"/>
                          <a:cs typeface="Times New Roman" panose="02020603050405020304" charset="0"/>
                        </a:rPr>
                        <a:t>Port</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It uses port 80 by default</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It was use port 443 by default.</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r>
              <a:tr h="358140">
                <a:tc>
                  <a:txBody>
                    <a:bodyPr/>
                    <a:p>
                      <a:pPr indent="0">
                        <a:buNone/>
                      </a:pPr>
                      <a:r>
                        <a:rPr lang="en-US" sz="1400" b="0">
                          <a:solidFill>
                            <a:srgbClr val="222222"/>
                          </a:solidFill>
                          <a:latin typeface="Times New Roman" panose="02020603050405020304" charset="0"/>
                          <a:cs typeface="Times New Roman" panose="02020603050405020304" charset="0"/>
                        </a:rPr>
                        <a:t>Starts with</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 URLs begin with http://</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HTTPs URLs begin with https://</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r>
              <a:tr h="768985">
                <a:tc>
                  <a:txBody>
                    <a:bodyPr/>
                    <a:p>
                      <a:pPr indent="0">
                        <a:buNone/>
                      </a:pPr>
                      <a:r>
                        <a:rPr lang="en-US" sz="1400" b="0">
                          <a:solidFill>
                            <a:srgbClr val="222222"/>
                          </a:solidFill>
                          <a:latin typeface="Times New Roman" panose="02020603050405020304" charset="0"/>
                          <a:cs typeface="Times New Roman" panose="02020603050405020304" charset="0"/>
                        </a:rPr>
                        <a:t>Used for</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It’s a good fit for websites designed for information consumption like blogs.</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If the website needs to collect the private information such as credit card number, then it is a more secure protocol.</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r>
              <a:tr h="1124585">
                <a:tc>
                  <a:txBody>
                    <a:bodyPr/>
                    <a:p>
                      <a:pPr indent="0">
                        <a:buNone/>
                      </a:pPr>
                      <a:r>
                        <a:rPr lang="en-US" sz="1400" b="0">
                          <a:solidFill>
                            <a:srgbClr val="222222"/>
                          </a:solidFill>
                          <a:latin typeface="Times New Roman" panose="02020603050405020304" charset="0"/>
                          <a:cs typeface="Times New Roman" panose="02020603050405020304" charset="0"/>
                        </a:rPr>
                        <a:t>Scrambling</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 does not scramble the data to be transmitted. That’s why there is a higher chance that transmitted information is available to hackers.</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HTTPS scrambles the data before transmission. At the receiver end, it descrambles to recover the original data. Therefore, the transmitted information is secure which can’t be hacked.</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r>
              <a:tr h="691515">
                <a:tc>
                  <a:txBody>
                    <a:bodyPr/>
                    <a:p>
                      <a:pPr indent="0">
                        <a:buNone/>
                      </a:pPr>
                      <a:r>
                        <a:rPr lang="en-US" sz="1400" b="0">
                          <a:solidFill>
                            <a:srgbClr val="222222"/>
                          </a:solidFill>
                          <a:latin typeface="Times New Roman" panose="02020603050405020304" charset="0"/>
                          <a:cs typeface="Times New Roman" panose="02020603050405020304" charset="0"/>
                        </a:rPr>
                        <a:t>Protocol</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It operates at  level.</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HTTPS does not have any separate protocol. It operates using HTTP but uses encrypted TLS/SSL connection.</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r>
              <a:tr h="542290">
                <a:tc>
                  <a:txBody>
                    <a:bodyPr/>
                    <a:p>
                      <a:pPr indent="0">
                        <a:buNone/>
                      </a:pPr>
                      <a:r>
                        <a:rPr lang="en-US" sz="1400" b="0">
                          <a:solidFill>
                            <a:srgbClr val="222222"/>
                          </a:solidFill>
                          <a:latin typeface="Times New Roman" panose="02020603050405020304" charset="0"/>
                          <a:cs typeface="Times New Roman" panose="02020603050405020304" charset="0"/>
                        </a:rPr>
                        <a:t>Domain Name Validation</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 website do not need SSL.</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HTTPS requires SSL certificate.</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r>
              <a:tr h="410210">
                <a:tc>
                  <a:txBody>
                    <a:bodyPr/>
                    <a:p>
                      <a:pPr indent="0">
                        <a:buNone/>
                      </a:pPr>
                      <a:r>
                        <a:rPr lang="en-US" sz="1400" b="0">
                          <a:solidFill>
                            <a:srgbClr val="222222"/>
                          </a:solidFill>
                          <a:latin typeface="Times New Roman" panose="02020603050405020304" charset="0"/>
                          <a:cs typeface="Times New Roman" panose="02020603050405020304" charset="0"/>
                        </a:rPr>
                        <a:t>Data encryption</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 website doesn’t use encryption.</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HTTPS websites use data encryption.</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r>
              <a:tr h="410845">
                <a:tc>
                  <a:txBody>
                    <a:bodyPr/>
                    <a:p>
                      <a:pPr indent="0">
                        <a:buNone/>
                      </a:pPr>
                      <a:r>
                        <a:rPr lang="en-US" sz="1400" b="0">
                          <a:solidFill>
                            <a:srgbClr val="222222"/>
                          </a:solidFill>
                          <a:latin typeface="Times New Roman" panose="02020603050405020304" charset="0"/>
                          <a:cs typeface="Times New Roman" panose="02020603050405020304" charset="0"/>
                        </a:rPr>
                        <a:t>Search Ranking</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 does not improve search rankings.</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HTTPS helps to improve search ranking.</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FFFFF"/>
                    </a:solidFill>
                  </a:tcPr>
                </a:tc>
              </a:tr>
              <a:tr h="254000">
                <a:tc>
                  <a:txBody>
                    <a:bodyPr/>
                    <a:p>
                      <a:pPr indent="0">
                        <a:buNone/>
                      </a:pPr>
                      <a:r>
                        <a:rPr lang="en-US" sz="1400" b="0">
                          <a:solidFill>
                            <a:srgbClr val="222222"/>
                          </a:solidFill>
                          <a:latin typeface="Times New Roman" panose="02020603050405020304" charset="0"/>
                          <a:cs typeface="Times New Roman" panose="02020603050405020304" charset="0"/>
                        </a:rPr>
                        <a:t>Speed</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Fast</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c>
                  <a:txBody>
                    <a:bodyPr/>
                    <a:p>
                      <a:pPr indent="0">
                        <a:buNone/>
                      </a:pPr>
                      <a:r>
                        <a:rPr lang="en-US" sz="1400" b="0">
                          <a:solidFill>
                            <a:srgbClr val="222222"/>
                          </a:solidFill>
                          <a:latin typeface="Times New Roman" panose="02020603050405020304" charset="0"/>
                          <a:cs typeface="Times New Roman" panose="02020603050405020304" charset="0"/>
                        </a:rPr>
                        <a:t>Slower than HTTP</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w="12700" cap="flat" cmpd="sng">
                      <a:solidFill>
                        <a:srgbClr val="EEEEEE"/>
                      </a:solidFill>
                      <a:prstDash val="solid"/>
                      <a:headEnd type="none" w="med" len="med"/>
                      <a:tailEnd type="none" w="med" len="med"/>
                    </a:lnB>
                    <a:lnTlToBr>
                      <a:noFill/>
                    </a:lnTlToBr>
                    <a:lnBlToTr>
                      <a:noFill/>
                    </a:lnBlToTr>
                    <a:solidFill>
                      <a:srgbClr val="F9F9F9"/>
                    </a:solidFill>
                  </a:tcPr>
                </a:tc>
              </a:tr>
              <a:tr h="594360">
                <a:tc>
                  <a:txBody>
                    <a:bodyPr/>
                    <a:p>
                      <a:pPr indent="0">
                        <a:buNone/>
                      </a:pPr>
                      <a:r>
                        <a:rPr lang="en-US" sz="1400" b="0">
                          <a:solidFill>
                            <a:srgbClr val="222222"/>
                          </a:solidFill>
                          <a:latin typeface="Times New Roman" panose="02020603050405020304" charset="0"/>
                          <a:cs typeface="Times New Roman" panose="02020603050405020304" charset="0"/>
                        </a:rPr>
                        <a:t>Vulnerability</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cap="flat">
                      <a:noFill/>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Vulnerable to hackers</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a:noFill/>
                    </a:lnR>
                    <a:lnT w="12700" cap="flat" cmpd="sng">
                      <a:solidFill>
                        <a:srgbClr val="EEEEEE"/>
                      </a:solidFill>
                      <a:prstDash val="solid"/>
                      <a:headEnd type="none" w="med" len="med"/>
                      <a:tailEnd type="none" w="med" len="med"/>
                    </a:lnT>
                    <a:lnB cap="flat">
                      <a:noFill/>
                    </a:lnB>
                    <a:lnTlToBr>
                      <a:noFill/>
                    </a:lnTlToBr>
                    <a:lnBlToTr>
                      <a:noFill/>
                    </a:lnBlToTr>
                    <a:solidFill>
                      <a:srgbClr val="FFFFFF"/>
                    </a:solidFill>
                  </a:tcPr>
                </a:tc>
                <a:tc>
                  <a:txBody>
                    <a:bodyPr/>
                    <a:p>
                      <a:pPr indent="0">
                        <a:buNone/>
                      </a:pPr>
                      <a:r>
                        <a:rPr lang="en-US" sz="1400" b="0">
                          <a:solidFill>
                            <a:srgbClr val="222222"/>
                          </a:solidFill>
                          <a:latin typeface="Times New Roman" panose="02020603050405020304" charset="0"/>
                          <a:cs typeface="Times New Roman" panose="02020603050405020304" charset="0"/>
                        </a:rPr>
                        <a:t>It Is highly secure as the data is encrypted before it is seen across a network.</a:t>
                      </a:r>
                      <a:endParaRPr lang="en-US" sz="1400" b="0">
                        <a:solidFill>
                          <a:srgbClr val="222222"/>
                        </a:solidFill>
                        <a:latin typeface="Times New Roman" panose="02020603050405020304" charset="0"/>
                        <a:ea typeface="Times New Roman" panose="02020603050405020304" charset="0"/>
                        <a:cs typeface="Times New Roman" panose="02020603050405020304" charset="0"/>
                      </a:endParaRPr>
                    </a:p>
                  </a:txBody>
                  <a:tcPr marL="9525" marR="9525" marT="9525" marB="9525" vert="horz" anchor="ctr" anchorCtr="0">
                    <a:lnL>
                      <a:noFill/>
                    </a:lnL>
                    <a:lnR cap="flat">
                      <a:noFill/>
                    </a:lnR>
                    <a:lnT w="12700" cap="flat" cmpd="sng">
                      <a:solidFill>
                        <a:srgbClr val="EEEEEE"/>
                      </a:solidFill>
                      <a:prstDash val="solid"/>
                      <a:headEnd type="none" w="med" len="med"/>
                      <a:tailEnd type="none" w="med" len="med"/>
                    </a:lnT>
                    <a:lnB cap="flat">
                      <a:noFill/>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612775" y="1847215"/>
            <a:ext cx="8153400" cy="4000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5" name="Content Placeholder 4"/>
          <p:cNvPicPr>
            <a:picLocks noChangeAspect="1"/>
          </p:cNvPicPr>
          <p:nvPr>
            <p:ph sz="quarter" idx="1"/>
          </p:nvPr>
        </p:nvPicPr>
        <p:blipFill>
          <a:blip r:embed="rId1"/>
          <a:stretch>
            <a:fillRect/>
          </a:stretch>
        </p:blipFill>
        <p:spPr>
          <a:xfrm>
            <a:off x="1856740" y="2018665"/>
            <a:ext cx="5798820" cy="415417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636270" y="1823720"/>
            <a:ext cx="8105775" cy="4048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internet?</a:t>
            </a:r>
            <a:endParaRPr lang="en-US" dirty="0"/>
          </a:p>
        </p:txBody>
      </p:sp>
      <p:sp>
        <p:nvSpPr>
          <p:cNvPr id="3" name="Content Placeholder 2"/>
          <p:cNvSpPr>
            <a:spLocks noGrp="1"/>
          </p:cNvSpPr>
          <p:nvPr>
            <p:ph sz="quarter" idx="1"/>
          </p:nvPr>
        </p:nvSpPr>
        <p:spPr/>
        <p:txBody>
          <a:bodyPr/>
          <a:lstStyle/>
          <a:p>
            <a:endParaRPr 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5" name="Content Placeholder 4"/>
          <p:cNvPicPr>
            <a:picLocks noChangeAspect="1"/>
          </p:cNvPicPr>
          <p:nvPr>
            <p:ph sz="quarter" idx="1"/>
          </p:nvPr>
        </p:nvPicPr>
        <p:blipFill>
          <a:blip r:embed="rId1"/>
          <a:stretch>
            <a:fillRect/>
          </a:stretch>
        </p:blipFill>
        <p:spPr>
          <a:xfrm>
            <a:off x="621665" y="1809115"/>
            <a:ext cx="8134350" cy="40767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612775" y="1776095"/>
            <a:ext cx="8153400" cy="414274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5" name="Content Placeholder 4"/>
          <p:cNvPicPr>
            <a:picLocks noChangeAspect="1"/>
          </p:cNvPicPr>
          <p:nvPr>
            <p:ph sz="quarter" idx="1"/>
          </p:nvPr>
        </p:nvPicPr>
        <p:blipFill>
          <a:blip r:embed="rId1"/>
          <a:stretch>
            <a:fillRect/>
          </a:stretch>
        </p:blipFill>
        <p:spPr>
          <a:xfrm>
            <a:off x="1355090" y="2228215"/>
            <a:ext cx="6667500" cy="3238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612775" y="1894840"/>
            <a:ext cx="8153400" cy="3905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5" name="Content Placeholder 4"/>
          <p:cNvPicPr>
            <a:picLocks noChangeAspect="1"/>
          </p:cNvPicPr>
          <p:nvPr>
            <p:ph sz="quarter" idx="1"/>
          </p:nvPr>
        </p:nvPicPr>
        <p:blipFill>
          <a:blip r:embed="rId1"/>
          <a:stretch>
            <a:fillRect/>
          </a:stretch>
        </p:blipFill>
        <p:spPr>
          <a:xfrm>
            <a:off x="1179195" y="2313940"/>
            <a:ext cx="7019925" cy="30670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5" name="Content Placeholder 4"/>
          <p:cNvPicPr>
            <a:picLocks noChangeAspect="1"/>
          </p:cNvPicPr>
          <p:nvPr>
            <p:ph sz="quarter" idx="1"/>
          </p:nvPr>
        </p:nvPicPr>
        <p:blipFill>
          <a:blip r:embed="rId1"/>
          <a:stretch>
            <a:fillRect/>
          </a:stretch>
        </p:blipFill>
        <p:spPr>
          <a:xfrm>
            <a:off x="845820" y="2404745"/>
            <a:ext cx="7686675" cy="28860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1255395" y="2461895"/>
            <a:ext cx="6867525" cy="27717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5" name="Content Placeholder 4"/>
          <p:cNvPicPr>
            <a:picLocks noChangeAspect="1"/>
          </p:cNvPicPr>
          <p:nvPr>
            <p:ph sz="quarter" idx="1"/>
          </p:nvPr>
        </p:nvPicPr>
        <p:blipFill>
          <a:blip r:embed="rId1"/>
          <a:stretch>
            <a:fillRect/>
          </a:stretch>
        </p:blipFill>
        <p:spPr>
          <a:xfrm>
            <a:off x="1555115" y="3018790"/>
            <a:ext cx="6267450" cy="16573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1617980" y="2216150"/>
            <a:ext cx="6386195" cy="314261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5" name="Content Placeholder 4"/>
          <p:cNvPicPr>
            <a:picLocks noChangeAspect="1"/>
          </p:cNvPicPr>
          <p:nvPr>
            <p:ph sz="quarter" idx="1"/>
          </p:nvPr>
        </p:nvPicPr>
        <p:blipFill>
          <a:blip r:embed="rId1"/>
          <a:stretch>
            <a:fillRect/>
          </a:stretch>
        </p:blipFill>
        <p:spPr>
          <a:xfrm>
            <a:off x="1078865" y="1942465"/>
            <a:ext cx="7219950" cy="3810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internet?</a:t>
            </a:r>
            <a:endParaRPr lang="en-US" dirty="0"/>
          </a:p>
        </p:txBody>
      </p:sp>
      <p:sp>
        <p:nvSpPr>
          <p:cNvPr id="3" name="Content Placeholder 2"/>
          <p:cNvSpPr>
            <a:spLocks noGrp="1"/>
          </p:cNvSpPr>
          <p:nvPr>
            <p:ph sz="quarter" idx="1"/>
          </p:nvPr>
        </p:nvSpPr>
        <p:spPr/>
        <p:txBody>
          <a:bodyPr/>
          <a:lstStyle/>
          <a:p>
            <a:r>
              <a:rPr lang="en-IN" altLang="en-US" sz="2600" dirty="0" smtClean="0"/>
              <a:t>G</a:t>
            </a:r>
            <a:r>
              <a:rPr lang="en-US" sz="2600" dirty="0" smtClean="0"/>
              <a:t>lobal network of billions of computers and other electronic devices</a:t>
            </a:r>
            <a:r>
              <a:rPr lang="en-IN" altLang="en-US" sz="2600" dirty="0" smtClean="0"/>
              <a:t> </a:t>
            </a:r>
            <a:r>
              <a:rPr lang="en-US" sz="2600" dirty="0" smtClean="0">
                <a:sym typeface="+mn-ea"/>
              </a:rPr>
              <a:t>that use a protocol to exchange data</a:t>
            </a:r>
            <a:r>
              <a:rPr lang="en-US" sz="2600" dirty="0" smtClean="0"/>
              <a:t>.</a:t>
            </a:r>
            <a:endParaRPr lang="en-US" sz="2600" dirty="0" smtClean="0"/>
          </a:p>
          <a:p>
            <a:r>
              <a:rPr lang="en-US" sz="2600" dirty="0" smtClean="0"/>
              <a:t> </a:t>
            </a:r>
            <a:r>
              <a:rPr lang="en-IN" altLang="en-US" sz="2600" dirty="0" smtClean="0"/>
              <a:t>P</a:t>
            </a:r>
            <a:r>
              <a:rPr lang="en-US" sz="2600" dirty="0" smtClean="0"/>
              <a:t>ossible to access almost any information, communicate with anyone else in the world, and do much more.</a:t>
            </a:r>
            <a:endParaRPr lang="en-US" sz="2600" dirty="0" smtClean="0"/>
          </a:p>
        </p:txBody>
      </p:sp>
      <p:sp>
        <p:nvSpPr>
          <p:cNvPr id="5" name="Slide Number Placeholder 4"/>
          <p:cNvSpPr>
            <a:spLocks noGrp="1"/>
          </p:cNvSpPr>
          <p:nvPr>
            <p:ph type="sldNum" sz="quarter" idx="11"/>
          </p:nvPr>
        </p:nvSpPr>
        <p:spPr/>
        <p:txBody>
          <a:bodyPr>
            <a:normAutofit fontScale="75000" lnSpcReduction="20000"/>
          </a:bodyPr>
          <a:lstStyle/>
          <a:p>
            <a:fld id="{0A2139E2-1186-4419-ACB2-2B2AE0080376}" type="slidenum">
              <a:rPr lang="en-US" smtClean="0"/>
            </a:fld>
            <a:endParaRPr lang="en-US"/>
          </a:p>
        </p:txBody>
      </p:sp>
      <p:pic>
        <p:nvPicPr>
          <p:cNvPr id="61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4400" y="1828800"/>
            <a:ext cx="4264025" cy="3859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HTML</a:t>
            </a:r>
            <a:endParaRPr lang="en-IN" altLang="en-US"/>
          </a:p>
        </p:txBody>
      </p:sp>
      <p:sp>
        <p:nvSpPr>
          <p:cNvPr id="3" name="Content Placeholder 2"/>
          <p:cNvSpPr>
            <a:spLocks noGrp="1"/>
          </p:cNvSpPr>
          <p:nvPr>
            <p:ph sz="quarter" idx="1"/>
          </p:nvPr>
        </p:nvSpPr>
        <p:spPr/>
        <p:txBody>
          <a:bodyPr/>
          <a:p>
            <a:r>
              <a:rPr lang="en-US" sz="2400"/>
              <a:t>HTML: HTML (Hyper Text Markup Language) is used to create web pages and web applications. It is a markup language. By HTML we can create our own static page. </a:t>
            </a:r>
            <a:endParaRPr lang="en-US" sz="2400"/>
          </a:p>
          <a:p>
            <a:r>
              <a:rPr lang="en-US" sz="2400"/>
              <a:t>It is used for displaying the data not to transport the data. </a:t>
            </a:r>
            <a:endParaRPr lang="en-US" sz="2400"/>
          </a:p>
          <a:p>
            <a:r>
              <a:rPr lang="en-US" sz="2400"/>
              <a:t>HTML is the combination of Hypertext and Markup language. Hypertext defines the link between the web pages. </a:t>
            </a:r>
            <a:endParaRPr lang="en-US" sz="2400"/>
          </a:p>
          <a:p>
            <a:r>
              <a:rPr lang="en-US" sz="2400"/>
              <a:t>A markup language is used to define the text document within tag which defines the structure of web pages. This language is used to annotate (make notes for the computer) text so that a machine can understand it and manipulate text accordingly. </a:t>
            </a:r>
            <a:endParaRPr lang="en-US" sz="2400"/>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HTML</a:t>
            </a:r>
            <a:endParaRPr lang="en-IN" altLang="en-US"/>
          </a:p>
        </p:txBody>
      </p:sp>
      <p:sp>
        <p:nvSpPr>
          <p:cNvPr id="3" name="Content Placeholder 2"/>
          <p:cNvSpPr>
            <a:spLocks noGrp="1"/>
          </p:cNvSpPr>
          <p:nvPr>
            <p:ph sz="quarter" idx="1"/>
          </p:nvPr>
        </p:nvSpPr>
        <p:spPr/>
        <p:txBody>
          <a:bodyPr/>
          <a:p>
            <a:r>
              <a:rPr lang="en-US" sz="2400"/>
              <a:t>&lt;!DOCTYPE html&gt;</a:t>
            </a:r>
            <a:endParaRPr lang="en-US" sz="2400"/>
          </a:p>
          <a:p>
            <a:r>
              <a:rPr lang="en-US" sz="2400"/>
              <a:t>&lt;html&gt;</a:t>
            </a:r>
            <a:endParaRPr lang="en-US" sz="2400"/>
          </a:p>
          <a:p>
            <a:r>
              <a:rPr lang="en-US" sz="2400"/>
              <a:t>   &lt;head&gt;</a:t>
            </a:r>
            <a:endParaRPr lang="en-US" sz="2400"/>
          </a:p>
          <a:p>
            <a:r>
              <a:rPr lang="en-US" sz="2400"/>
              <a:t>      &lt;title&gt;This is document title&lt;/title&gt;</a:t>
            </a:r>
            <a:endParaRPr lang="en-US" sz="2400"/>
          </a:p>
          <a:p>
            <a:r>
              <a:rPr lang="en-US" sz="2400"/>
              <a:t>   &lt;/head&gt;	</a:t>
            </a:r>
            <a:endParaRPr lang="en-US" sz="2400"/>
          </a:p>
          <a:p>
            <a:r>
              <a:rPr lang="en-US" sz="2400"/>
              <a:t>   &lt;body&gt;</a:t>
            </a:r>
            <a:endParaRPr lang="en-US" sz="2400"/>
          </a:p>
          <a:p>
            <a:r>
              <a:rPr lang="en-US" sz="2400"/>
              <a:t>      &lt;h1&gt;This is a heading&lt;/h1&gt;</a:t>
            </a:r>
            <a:endParaRPr lang="en-US" sz="2400"/>
          </a:p>
          <a:p>
            <a:r>
              <a:rPr lang="en-US" sz="2400"/>
              <a:t>      &lt;p&gt;Document content goes here.....&lt;/p&gt;</a:t>
            </a:r>
            <a:endParaRPr lang="en-US" sz="2400"/>
          </a:p>
          <a:p>
            <a:r>
              <a:rPr lang="en-US" sz="2400"/>
              <a:t>   &lt;/body&gt;	</a:t>
            </a:r>
            <a:endParaRPr lang="en-US" sz="2400"/>
          </a:p>
          <a:p>
            <a:r>
              <a:rPr lang="en-US" sz="2400"/>
              <a:t>&lt;/html&gt;</a:t>
            </a:r>
            <a:endParaRPr lang="en-US" sz="2400"/>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HTML</a:t>
            </a:r>
            <a:endParaRPr lang="en-IN" altLang="en-US"/>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pic>
        <p:nvPicPr>
          <p:cNvPr id="5" name="Content Placeholder 4"/>
          <p:cNvPicPr>
            <a:picLocks noChangeAspect="1"/>
          </p:cNvPicPr>
          <p:nvPr>
            <p:ph sz="quarter" idx="1"/>
          </p:nvPr>
        </p:nvPicPr>
        <p:blipFill>
          <a:blip r:embed="rId1"/>
          <a:stretch>
            <a:fillRect/>
          </a:stretch>
        </p:blipFill>
        <p:spPr>
          <a:xfrm>
            <a:off x="1588770" y="2709545"/>
            <a:ext cx="6200775" cy="22764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HTML</a:t>
            </a:r>
            <a:endParaRPr lang="en-IN" altLang="en-US"/>
          </a:p>
        </p:txBody>
      </p:sp>
      <p:sp>
        <p:nvSpPr>
          <p:cNvPr id="3" name="Content Placeholder 2"/>
          <p:cNvSpPr>
            <a:spLocks noGrp="1"/>
          </p:cNvSpPr>
          <p:nvPr>
            <p:ph sz="quarter" idx="1"/>
          </p:nvPr>
        </p:nvSpPr>
        <p:spPr/>
        <p:txBody>
          <a:bodyPr/>
          <a:p>
            <a:r>
              <a:rPr lang="en-US" sz="2200"/>
              <a:t>Web pages development - HTML is used to create pages which are rendered over the web. Almost every page of web is having html tags in it to render its details in browser.</a:t>
            </a:r>
            <a:endParaRPr lang="en-US" sz="2200"/>
          </a:p>
          <a:p>
            <a:r>
              <a:rPr lang="en-US" sz="2200"/>
              <a:t>Internet Navigation - HTML provides tags which are used to navigate from one page to another and is heavily used in internet navigation.</a:t>
            </a:r>
            <a:endParaRPr lang="en-US" sz="2200"/>
          </a:p>
          <a:p>
            <a:r>
              <a:rPr lang="en-US" sz="2200"/>
              <a:t>Responsive UI - HTML pages now-a-days works well on all platform, mobile, tabs, desktop or laptops owing to responsive design strategy.</a:t>
            </a:r>
            <a:endParaRPr lang="en-US" sz="2200"/>
          </a:p>
          <a:p>
            <a:r>
              <a:rPr lang="en-US" sz="2200"/>
              <a:t>Offline support HTML pages once loaded can be made available offline on the machine without any need of internet.</a:t>
            </a:r>
            <a:endParaRPr lang="en-US" sz="2200"/>
          </a:p>
          <a:p>
            <a:r>
              <a:rPr lang="en-US" sz="2200"/>
              <a:t>Game development- HTML5 has native support for rich experience and is now useful in gaming developent arena as well.</a:t>
            </a:r>
            <a:endParaRPr lang="en-US" sz="2200"/>
          </a:p>
        </p:txBody>
      </p:sp>
      <p:sp>
        <p:nvSpPr>
          <p:cNvPr id="4" name="Slide Number Placeholder 3"/>
          <p:cNvSpPr>
            <a:spLocks noGrp="1"/>
          </p:cNvSpPr>
          <p:nvPr>
            <p:ph type="sldNum" sz="quarter" idx="12"/>
          </p:nvPr>
        </p:nvSpPr>
        <p:spPr/>
        <p:txBody>
          <a:bodyPr/>
          <a:p>
            <a:fld id="{0A2139E2-1186-4419-ACB2-2B2AE0080376}"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98425" y="1600200"/>
            <a:ext cx="8887460" cy="4819015"/>
          </a:xfrm>
        </p:spPr>
        <p:txBody>
          <a:bodyPr/>
          <a:lstStyle/>
          <a:p>
            <a:pPr marL="0" indent="0">
              <a:buNone/>
            </a:pPr>
            <a:r>
              <a:rPr lang="en-IN" altLang="en-US" dirty="0"/>
              <a:t>1.</a:t>
            </a:r>
            <a:r>
              <a:rPr lang="en-US" dirty="0"/>
              <a:t>HTML is defined to describe the general form and layout of information in web documents without</a:t>
            </a:r>
            <a:r>
              <a:rPr lang="en-IN" altLang="en-US" dirty="0"/>
              <a:t> </a:t>
            </a:r>
            <a:r>
              <a:rPr lang="en-US" dirty="0"/>
              <a:t>considering its meaning of the information.</a:t>
            </a:r>
            <a:endParaRPr lang="en-US" dirty="0"/>
          </a:p>
          <a:p>
            <a:pPr marL="0" indent="0">
              <a:buNone/>
            </a:pPr>
            <a:r>
              <a:rPr lang="en-US" dirty="0"/>
              <a:t>To describe a particular kind of information, it would be necessary to have tags indicating the</a:t>
            </a:r>
            <a:r>
              <a:rPr lang="en-IN" altLang="en-US" dirty="0"/>
              <a:t> </a:t>
            </a:r>
            <a:r>
              <a:rPr lang="en-US" dirty="0"/>
              <a:t>meaning of the element’s content. That would allow the processing of specific categories of information in</a:t>
            </a:r>
            <a:r>
              <a:rPr lang="en-IN" altLang="en-US" dirty="0"/>
              <a:t> </a:t>
            </a:r>
            <a:r>
              <a:rPr lang="en-US" dirty="0"/>
              <a:t>a document.</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98425" y="1600200"/>
            <a:ext cx="8887460" cy="4819015"/>
          </a:xfrm>
        </p:spPr>
        <p:txBody>
          <a:bodyPr/>
          <a:lstStyle/>
          <a:p>
            <a:pPr marL="0" indent="0">
              <a:buNone/>
            </a:pPr>
            <a:r>
              <a:rPr lang="en-US" dirty="0"/>
              <a:t>2. HTML defines fixed set of tags and attributes. Given tags must fit every kind of document.</a:t>
            </a:r>
            <a:endParaRPr lang="en-US" dirty="0"/>
          </a:p>
          <a:p>
            <a:pPr marL="0" indent="0">
              <a:buNone/>
            </a:pPr>
            <a:r>
              <a:rPr lang="en-US" dirty="0"/>
              <a:t>3. There are no restrictions on arrangement or order of tag appearance in HTML document. For example, an</a:t>
            </a:r>
            <a:endParaRPr lang="en-US" dirty="0"/>
          </a:p>
          <a:p>
            <a:pPr marL="0" indent="0">
              <a:buNone/>
            </a:pPr>
            <a:r>
              <a:rPr lang="en-US" dirty="0"/>
              <a:t>opening tag can appear in the content of an element, but its corresponding closing tag can appear after the</a:t>
            </a:r>
            <a:endParaRPr lang="en-US" dirty="0"/>
          </a:p>
          <a:p>
            <a:pPr marL="0" indent="0">
              <a:buNone/>
            </a:pPr>
            <a:r>
              <a:rPr lang="en-US" dirty="0"/>
              <a:t>end of the element in which it is nested.</a:t>
            </a:r>
            <a:endParaRPr lang="en-US" dirty="0"/>
          </a:p>
          <a:p>
            <a:pPr marL="0" indent="0">
              <a:buNone/>
            </a:pPr>
            <a:r>
              <a:rPr lang="en-US" dirty="0"/>
              <a:t>Eg : &lt;strong&gt; Now &lt;em&gt; is &lt;/strong&gt; the time &lt;/em&gt; </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98425" y="1600200"/>
            <a:ext cx="8887460" cy="4819015"/>
          </a:xfrm>
        </p:spPr>
        <p:txBody>
          <a:bodyPr/>
          <a:lstStyle/>
          <a:p>
            <a:r>
              <a:rPr lang="en-US" dirty="0"/>
              <a:t>XML stands for Extensible Markup Language and is a text-based markup language</a:t>
            </a:r>
            <a:endParaRPr lang="en-US" dirty="0"/>
          </a:p>
          <a:p>
            <a:r>
              <a:rPr lang="en-US" dirty="0"/>
              <a:t>A markup language is a set of codes, or tags, that describes the text in a digital document.</a:t>
            </a:r>
            <a:endParaRPr lang="en-US" dirty="0"/>
          </a:p>
          <a:p>
            <a:r>
              <a:rPr lang="en-US" dirty="0"/>
              <a:t>The most famous markup language is hypertext markup language (HTML), which is used to format Web pages. XML, a more flexible cousin of HTML, makes it possible to conduct complex business over the Internet.  </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98425" y="1600200"/>
            <a:ext cx="8887460" cy="4819015"/>
          </a:xfrm>
        </p:spPr>
        <p:txBody>
          <a:bodyPr/>
          <a:lstStyle/>
          <a:p>
            <a:pPr marL="0" indent="0">
              <a:buNone/>
            </a:pPr>
            <a:r>
              <a:rPr lang="en-US" dirty="0"/>
              <a:t>The Difference between XML and HTML</a:t>
            </a:r>
            <a:endParaRPr lang="en-US" dirty="0"/>
          </a:p>
          <a:p>
            <a:pPr marL="0" indent="0">
              <a:buNone/>
            </a:pPr>
            <a:r>
              <a:rPr lang="en-US" dirty="0"/>
              <a:t>XML and HTML were designed with different goals:</a:t>
            </a:r>
            <a:endParaRPr lang="en-US" dirty="0"/>
          </a:p>
          <a:p>
            <a:r>
              <a:rPr lang="en-US" dirty="0"/>
              <a:t>XML was designed to carry data - with focus on what data is</a:t>
            </a:r>
            <a:endParaRPr lang="en-US" dirty="0"/>
          </a:p>
          <a:p>
            <a:r>
              <a:rPr lang="en-US" dirty="0"/>
              <a:t>HTML was designed to display data - with focus on how data looks</a:t>
            </a:r>
            <a:endParaRPr lang="en-US" dirty="0"/>
          </a:p>
          <a:p>
            <a:r>
              <a:rPr lang="en-US" dirty="0"/>
              <a:t>XML tags are not predefined like HTML tags</a:t>
            </a:r>
            <a:endParaRPr lang="en-US" dirty="0"/>
          </a:p>
          <a:p>
            <a:r>
              <a:rPr lang="en-US" dirty="0"/>
              <a:t>XML documents form a tree structure that starts at "the root" and branches to</a:t>
            </a:r>
            <a:r>
              <a:rPr lang="en-IN" altLang="en-US" dirty="0"/>
              <a:t> </a:t>
            </a:r>
            <a:r>
              <a:rPr lang="en-US" dirty="0"/>
              <a:t>"the leaves".</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98425" y="1600200"/>
            <a:ext cx="8887460" cy="4819015"/>
          </a:xfrm>
        </p:spPr>
        <p:txBody>
          <a:bodyPr/>
          <a:lstStyle/>
          <a:p>
            <a:pPr marL="0" indent="0">
              <a:buNone/>
            </a:pPr>
            <a:r>
              <a:rPr lang="en-US" sz="2200" dirty="0"/>
              <a:t>HTML includes a collection of predefined tags that you can use right away in editingyour HTML files, e.g. &lt;font&gt; and &lt;h1&gt;, but XML tags are not predefined.</a:t>
            </a:r>
            <a:endParaRPr lang="en-US" sz="2200" dirty="0"/>
          </a:p>
          <a:p>
            <a:pPr marL="0" indent="0">
              <a:buNone/>
            </a:pPr>
            <a:r>
              <a:rPr lang="en-US" sz="2200" dirty="0"/>
              <a:t>To use XML, users have to define their own tags for their specific application before using</a:t>
            </a:r>
            <a:r>
              <a:rPr lang="en-IN" altLang="en-US" sz="2200" dirty="0"/>
              <a:t> </a:t>
            </a:r>
            <a:r>
              <a:rPr lang="en-US" sz="2200" dirty="0"/>
              <a:t>them. For example, to describe a note, &lt;note&gt;, &lt;to&gt;, &lt;from&gt;, &lt;heading&gt;, and &lt;body&gt;are defined in advance and used in a nested fashion to present the following XML file asa note:</a:t>
            </a:r>
            <a:endParaRPr lang="en-US" sz="2200" dirty="0"/>
          </a:p>
          <a:p>
            <a:pPr marL="0" indent="0">
              <a:buNone/>
            </a:pPr>
            <a:r>
              <a:rPr lang="en-US" sz="2200" dirty="0"/>
              <a:t>&lt;note&gt;</a:t>
            </a:r>
            <a:endParaRPr lang="en-US" sz="2200" dirty="0"/>
          </a:p>
          <a:p>
            <a:pPr marL="0" indent="0">
              <a:buNone/>
            </a:pPr>
            <a:r>
              <a:rPr lang="en-US" sz="2200" dirty="0"/>
              <a:t>&lt;to&gt;Tove&lt;/to&gt;</a:t>
            </a:r>
            <a:endParaRPr lang="en-US" sz="2200" dirty="0"/>
          </a:p>
          <a:p>
            <a:pPr marL="0" indent="0">
              <a:buNone/>
            </a:pPr>
            <a:r>
              <a:rPr lang="en-US" sz="2200" dirty="0"/>
              <a:t>&lt;from&gt;Jani&lt;/from&gt;</a:t>
            </a:r>
            <a:endParaRPr lang="en-US" sz="2200" dirty="0"/>
          </a:p>
          <a:p>
            <a:pPr marL="0" indent="0">
              <a:buNone/>
            </a:pPr>
            <a:r>
              <a:rPr lang="en-US" sz="2200" dirty="0"/>
              <a:t>&lt;heading&gt;Reminder&lt;/heading&gt;</a:t>
            </a:r>
            <a:endParaRPr lang="en-US" sz="2200" dirty="0"/>
          </a:p>
          <a:p>
            <a:pPr marL="0" indent="0">
              <a:buNone/>
            </a:pPr>
            <a:r>
              <a:rPr lang="en-US" sz="2200" dirty="0"/>
              <a:t>&lt;body&gt;Don’t forget the party!&lt;/body&gt;</a:t>
            </a:r>
            <a:endParaRPr lang="en-US" sz="2200" dirty="0"/>
          </a:p>
          <a:p>
            <a:pPr marL="0" indent="0">
              <a:buNone/>
            </a:pPr>
            <a:r>
              <a:rPr lang="en-US" sz="2200" dirty="0"/>
              <a:t>&lt;/note&gt;</a:t>
            </a:r>
            <a:endParaRPr lang="en-US" sz="2200" dirty="0"/>
          </a:p>
          <a:p>
            <a:pPr marL="0" indent="0">
              <a:buNone/>
            </a:pPr>
            <a:endParaRPr lang="en-US" sz="2200"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98425" y="1600200"/>
            <a:ext cx="8887460" cy="4819015"/>
          </a:xfrm>
        </p:spPr>
        <p:txBody>
          <a:bodyPr/>
          <a:lstStyle/>
          <a:p>
            <a:pPr marL="0" indent="0">
              <a:buNone/>
            </a:pPr>
            <a:r>
              <a:rPr lang="en-US" sz="2200" dirty="0"/>
              <a:t>With XML, it is illegal to omit the closing tag.</a:t>
            </a:r>
            <a:endParaRPr lang="en-US" sz="2200" dirty="0"/>
          </a:p>
          <a:p>
            <a:pPr marL="0" indent="0">
              <a:buNone/>
            </a:pPr>
            <a:r>
              <a:rPr lang="en-US" sz="2200" dirty="0"/>
              <a:t>In HTML some elements do not have to have a closing tag to be able to present content</a:t>
            </a:r>
            <a:endParaRPr lang="en-US" sz="2200" dirty="0"/>
          </a:p>
          <a:p>
            <a:pPr marL="0" indent="0">
              <a:buNone/>
            </a:pPr>
            <a:r>
              <a:rPr lang="en-US" sz="2200" dirty="0"/>
              <a:t>in the way the user wants them to. For example:</a:t>
            </a:r>
            <a:endParaRPr lang="en-US" sz="2200" dirty="0"/>
          </a:p>
          <a:p>
            <a:pPr marL="0" indent="0">
              <a:buNone/>
            </a:pPr>
            <a:r>
              <a:rPr lang="en-US" sz="2200" dirty="0"/>
              <a:t>&lt;p&gt;This is a paragraph</a:t>
            </a:r>
            <a:endParaRPr lang="en-US" sz="2200" dirty="0"/>
          </a:p>
          <a:p>
            <a:pPr marL="0" indent="0">
              <a:buNone/>
            </a:pPr>
            <a:r>
              <a:rPr lang="en-US" sz="2200" dirty="0"/>
              <a:t>&lt;p&gt;This is another paragraph</a:t>
            </a:r>
            <a:endParaRPr lang="en-US" sz="2200" dirty="0"/>
          </a:p>
          <a:p>
            <a:pPr marL="0" indent="0">
              <a:buNone/>
            </a:pPr>
            <a:r>
              <a:rPr lang="en-US" sz="2200" dirty="0"/>
              <a:t>In XML, however, all elements must have a closing tag, like this:</a:t>
            </a:r>
            <a:endParaRPr lang="en-US" sz="2200" dirty="0"/>
          </a:p>
          <a:p>
            <a:pPr marL="0" indent="0">
              <a:buNone/>
            </a:pPr>
            <a:r>
              <a:rPr lang="en-US" sz="2200" dirty="0">
                <a:solidFill>
                  <a:schemeClr val="accent4">
                    <a:lumMod val="75000"/>
                  </a:schemeClr>
                </a:solidFill>
              </a:rPr>
              <a:t>&lt;p&gt;This is a paragraph&lt;/p&gt;</a:t>
            </a:r>
            <a:endParaRPr lang="en-US" sz="2200" dirty="0">
              <a:solidFill>
                <a:schemeClr val="accent4">
                  <a:lumMod val="75000"/>
                </a:schemeClr>
              </a:solidFill>
            </a:endParaRPr>
          </a:p>
          <a:p>
            <a:pPr marL="0" indent="0">
              <a:buNone/>
            </a:pPr>
            <a:r>
              <a:rPr lang="en-US" sz="2200" dirty="0">
                <a:solidFill>
                  <a:schemeClr val="accent4">
                    <a:lumMod val="75000"/>
                  </a:schemeClr>
                </a:solidFill>
              </a:rPr>
              <a:t>&lt;p&gt;This is another paragraph&lt;/p&gt;</a:t>
            </a:r>
            <a:endParaRPr lang="en-US" sz="2200" dirty="0">
              <a:solidFill>
                <a:schemeClr val="accent4">
                  <a:lumMod val="75000"/>
                </a:schemeClr>
              </a:solidFill>
            </a:endParaRPr>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a:t>
            </a:r>
            <a:endParaRPr lang="en-US" dirty="0"/>
          </a:p>
        </p:txBody>
      </p:sp>
      <p:sp>
        <p:nvSpPr>
          <p:cNvPr id="3" name="Content Placeholder 2"/>
          <p:cNvSpPr>
            <a:spLocks noGrp="1"/>
          </p:cNvSpPr>
          <p:nvPr>
            <p:ph sz="quarter" idx="1"/>
          </p:nvPr>
        </p:nvSpPr>
        <p:spPr/>
        <p:txBody>
          <a:bodyPr/>
          <a:lstStyle/>
          <a:p>
            <a:r>
              <a:rPr dirty="0"/>
              <a:t>ARPANET was introduced in the year 1969 by Advanced Research Projects Agency (ARPA) of US Department of Defense.</a:t>
            </a:r>
            <a:endParaRPr dirty="0"/>
          </a:p>
          <a:p>
            <a:r>
              <a:rPr lang="en-US" dirty="0"/>
              <a:t>ARPANET's main use was for academic and research purposes.</a:t>
            </a:r>
            <a:endParaRPr lang="en-US" dirty="0"/>
          </a:p>
          <a:p>
            <a:r>
              <a:rPr lang="en-US" dirty="0"/>
              <a:t>It was established using a bunch of PCs at various colleges and sharing of information and messages was done.</a:t>
            </a:r>
            <a:endParaRPr lang="en-US" dirty="0"/>
          </a:p>
          <a:p>
            <a:r>
              <a:rPr lang="en-US" dirty="0" smtClean="0"/>
              <a:t>Packet switching </a:t>
            </a:r>
            <a:r>
              <a:rPr lang="en-IN" altLang="en-US" dirty="0" smtClean="0"/>
              <a:t>Network</a:t>
            </a:r>
            <a:endParaRPr lang="en-US" b="1" dirty="0" smtClean="0"/>
          </a:p>
          <a:p>
            <a:r>
              <a:rPr lang="en-US" dirty="0"/>
              <a:t>By 1987: Internet includes </a:t>
            </a:r>
            <a:r>
              <a:rPr lang="en-US" dirty="0" smtClean="0"/>
              <a:t>nearly </a:t>
            </a:r>
            <a:r>
              <a:rPr lang="en-US" dirty="0"/>
              <a:t>30,000 hosts </a:t>
            </a:r>
            <a:endParaRPr lang="en-US" dirty="0"/>
          </a:p>
          <a:p>
            <a:endParaRPr 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125095" y="1600200"/>
            <a:ext cx="9114155" cy="5102860"/>
          </a:xfrm>
        </p:spPr>
        <p:txBody>
          <a:bodyPr/>
          <a:lstStyle/>
          <a:p>
            <a:pPr marL="0" indent="0">
              <a:buNone/>
            </a:pPr>
            <a:r>
              <a:rPr lang="en-US" sz="2200" dirty="0"/>
              <a:t>Unlike HTML, XML tags are case sensitive.</a:t>
            </a:r>
            <a:endParaRPr lang="en-US" sz="2200" dirty="0"/>
          </a:p>
          <a:p>
            <a:pPr marL="0" indent="0">
              <a:buNone/>
            </a:pPr>
            <a:r>
              <a:rPr lang="en-US" sz="2200" dirty="0"/>
              <a:t>With XML, the tag &lt;Letter&gt; is different from the tag &lt;letter&gt;.</a:t>
            </a:r>
            <a:endParaRPr lang="en-US" sz="2200" dirty="0"/>
          </a:p>
          <a:p>
            <a:pPr marL="0" indent="0">
              <a:buNone/>
            </a:pPr>
            <a:r>
              <a:rPr lang="en-US" sz="2200" dirty="0"/>
              <a:t>Opening and closing tags must therefore be written with the same case:</a:t>
            </a:r>
            <a:endParaRPr lang="en-US" sz="2200" dirty="0"/>
          </a:p>
          <a:p>
            <a:pPr marL="0" indent="0">
              <a:buNone/>
            </a:pPr>
            <a:r>
              <a:rPr lang="en-US" sz="2200" dirty="0"/>
              <a:t>&lt;Message&gt;This is incorrect&lt;/message&gt;</a:t>
            </a:r>
            <a:endParaRPr lang="en-US" sz="2200" dirty="0"/>
          </a:p>
          <a:p>
            <a:pPr marL="0" indent="0">
              <a:buNone/>
            </a:pPr>
            <a:r>
              <a:rPr lang="en-US" sz="2200" dirty="0">
                <a:solidFill>
                  <a:schemeClr val="accent4">
                    <a:lumMod val="75000"/>
                  </a:schemeClr>
                </a:solidFill>
              </a:rPr>
              <a:t>&lt;message&gt;This is correct&lt;/message&gt;</a:t>
            </a:r>
            <a:endParaRPr lang="en-US" sz="2200" dirty="0">
              <a:solidFill>
                <a:schemeClr val="accent4">
                  <a:lumMod val="75000"/>
                </a:schemeClr>
              </a:solidFill>
            </a:endParaRPr>
          </a:p>
          <a:p>
            <a:pPr marL="0" indent="0">
              <a:buNone/>
            </a:pPr>
            <a:endParaRPr lang="en-US" sz="2200" dirty="0"/>
          </a:p>
          <a:p>
            <a:pPr marL="0" indent="0">
              <a:buNone/>
            </a:pPr>
            <a:r>
              <a:rPr lang="en-US" sz="2200" dirty="0"/>
              <a:t>Improper nesting of tags makes no sense to XML.</a:t>
            </a:r>
            <a:endParaRPr lang="en-US" sz="2200" dirty="0"/>
          </a:p>
          <a:p>
            <a:pPr marL="0" indent="0">
              <a:buNone/>
            </a:pPr>
            <a:r>
              <a:rPr lang="en-US" sz="2200" dirty="0"/>
              <a:t>In HTML some elements can be improperly nested within each other and still display</a:t>
            </a:r>
            <a:r>
              <a:rPr lang="en-IN" altLang="en-US" sz="2200" dirty="0"/>
              <a:t> </a:t>
            </a:r>
            <a:r>
              <a:rPr lang="en-US" sz="2200" dirty="0"/>
              <a:t>content in the desired way like this:</a:t>
            </a:r>
            <a:endParaRPr lang="en-US" sz="2200" dirty="0"/>
          </a:p>
          <a:p>
            <a:pPr marL="0" indent="0">
              <a:buNone/>
            </a:pPr>
            <a:r>
              <a:rPr lang="en-US" sz="2200" dirty="0"/>
              <a:t>&lt;b&gt;&lt;i&gt;This text is bold and italic&lt;/b&gt;&lt;/i&gt;</a:t>
            </a:r>
            <a:endParaRPr lang="en-US" sz="2200" dirty="0"/>
          </a:p>
          <a:p>
            <a:pPr marL="0" indent="0">
              <a:buNone/>
            </a:pPr>
            <a:r>
              <a:rPr lang="en-US" sz="2200" dirty="0"/>
              <a:t>In XML all elements must be properly nested within each other like this:</a:t>
            </a:r>
            <a:endParaRPr lang="en-US" sz="2200" dirty="0"/>
          </a:p>
          <a:p>
            <a:pPr marL="0" indent="0">
              <a:buNone/>
            </a:pPr>
            <a:r>
              <a:rPr lang="en-US" sz="2200" dirty="0"/>
              <a:t>&lt;b&gt;&lt;i&gt;This text is bold and italic&lt;/i&gt;&lt;/b&gt;</a:t>
            </a:r>
            <a:endParaRPr lang="en-US" sz="2200"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125095" y="1600200"/>
            <a:ext cx="9114155" cy="5102860"/>
          </a:xfrm>
        </p:spPr>
        <p:txBody>
          <a:bodyPr/>
          <a:lstStyle/>
          <a:p>
            <a:pPr marL="0" indent="0">
              <a:buNone/>
            </a:pPr>
            <a:r>
              <a:rPr lang="en-US" sz="2200" dirty="0"/>
              <a:t>All XML documents must contain a single tag pair to define a root element.</a:t>
            </a:r>
            <a:endParaRPr lang="en-US" sz="2200" dirty="0"/>
          </a:p>
          <a:p>
            <a:pPr marL="0" indent="0">
              <a:buNone/>
            </a:pPr>
            <a:r>
              <a:rPr lang="en-US" sz="2200" dirty="0"/>
              <a:t>All other elements must be within this root element. All elements can have sub elements(child elements). Sub elements must be correctly nested within their parent element:</a:t>
            </a:r>
            <a:endParaRPr lang="en-US" sz="2200" dirty="0"/>
          </a:p>
          <a:p>
            <a:pPr marL="0" indent="0">
              <a:buNone/>
            </a:pPr>
            <a:r>
              <a:rPr lang="en-US" sz="2200" dirty="0"/>
              <a:t>&lt;root&gt;</a:t>
            </a:r>
            <a:endParaRPr lang="en-US" sz="2200" dirty="0"/>
          </a:p>
          <a:p>
            <a:pPr marL="0" indent="0">
              <a:buNone/>
            </a:pPr>
            <a:r>
              <a:rPr lang="en-US" sz="2200" dirty="0"/>
              <a:t>&lt;child&gt;</a:t>
            </a:r>
            <a:endParaRPr lang="en-US" sz="2200" dirty="0"/>
          </a:p>
          <a:p>
            <a:pPr marL="0" indent="0">
              <a:buNone/>
            </a:pPr>
            <a:r>
              <a:rPr lang="en-US" sz="2200" dirty="0"/>
              <a:t>&lt;subchild&gt;.....&lt;/subchild&gt;</a:t>
            </a:r>
            <a:endParaRPr lang="en-US" sz="2200" dirty="0"/>
          </a:p>
          <a:p>
            <a:pPr marL="0" indent="0">
              <a:buNone/>
            </a:pPr>
            <a:r>
              <a:rPr lang="en-US" sz="2200" dirty="0"/>
              <a:t>&lt;/child&gt;</a:t>
            </a:r>
            <a:endParaRPr lang="en-US" sz="2200" dirty="0"/>
          </a:p>
          <a:p>
            <a:pPr marL="0" indent="0">
              <a:buNone/>
            </a:pPr>
            <a:r>
              <a:rPr lang="en-US" sz="2200" dirty="0"/>
              <a:t>&lt;/root&gt;</a:t>
            </a:r>
            <a:endParaRPr lang="en-US" sz="2200"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125095" y="1600200"/>
            <a:ext cx="9114155" cy="5102860"/>
          </a:xfrm>
        </p:spPr>
        <p:txBody>
          <a:bodyPr/>
          <a:lstStyle/>
          <a:p>
            <a:pPr marL="0" indent="0">
              <a:buNone/>
            </a:pPr>
            <a:r>
              <a:rPr lang="en-US" sz="2200" dirty="0"/>
              <a:t>With XML, it is illegal to omit quotation marks around attribute values.</a:t>
            </a:r>
            <a:r>
              <a:rPr lang="en-IN" altLang="en-US" sz="2200" dirty="0"/>
              <a:t> </a:t>
            </a:r>
            <a:r>
              <a:rPr lang="en-US" sz="2200" dirty="0"/>
              <a:t>XML elements can have attributes in name/value pairs just like in HTML. In XML theattribute value must always be quoted. Study the two XML documents below. </a:t>
            </a:r>
            <a:endParaRPr lang="en-US" sz="2200" dirty="0"/>
          </a:p>
          <a:p>
            <a:pPr marL="0" indent="0">
              <a:buNone/>
            </a:pPr>
            <a:r>
              <a:rPr lang="en-US" sz="2200" dirty="0"/>
              <a:t>&lt;?xml version="1.0" encoding="ISO-8859-1"?&gt;</a:t>
            </a:r>
            <a:endParaRPr lang="en-US" sz="2200" dirty="0"/>
          </a:p>
          <a:p>
            <a:pPr marL="0" indent="0">
              <a:buNone/>
            </a:pPr>
            <a:r>
              <a:rPr lang="en-US" sz="2200" dirty="0"/>
              <a:t>&lt;note date=12/11/2002&gt;</a:t>
            </a:r>
            <a:endParaRPr lang="en-US" sz="2200" dirty="0"/>
          </a:p>
          <a:p>
            <a:pPr marL="0" indent="0">
              <a:buNone/>
            </a:pPr>
            <a:r>
              <a:rPr lang="en-US" sz="2200" dirty="0"/>
              <a:t>&lt;to&gt;Tove&lt;/to&gt;</a:t>
            </a:r>
            <a:endParaRPr lang="en-US" sz="2200" dirty="0"/>
          </a:p>
          <a:p>
            <a:pPr marL="0" indent="0">
              <a:buNone/>
            </a:pPr>
            <a:r>
              <a:rPr lang="en-US" sz="2200" dirty="0"/>
              <a:t>&lt;from&gt;Jani&lt;/from&gt;</a:t>
            </a:r>
            <a:endParaRPr lang="en-US" sz="2200" dirty="0"/>
          </a:p>
          <a:p>
            <a:pPr marL="0" indent="0">
              <a:buNone/>
            </a:pPr>
            <a:r>
              <a:rPr lang="en-US" sz="2200" dirty="0"/>
              <a:t>&lt;/note&gt;</a:t>
            </a:r>
            <a:endParaRPr lang="en-US" sz="2200" dirty="0"/>
          </a:p>
          <a:p>
            <a:pPr marL="0" indent="0">
              <a:buNone/>
            </a:pPr>
            <a:r>
              <a:rPr lang="en-US" sz="2200" dirty="0">
                <a:solidFill>
                  <a:schemeClr val="accent4">
                    <a:lumMod val="75000"/>
                  </a:schemeClr>
                </a:solidFill>
              </a:rPr>
              <a:t>&lt;?xml version="1.0" encoding="ISO-8859-1"?&gt;</a:t>
            </a:r>
            <a:endParaRPr lang="en-US" sz="2200" dirty="0">
              <a:solidFill>
                <a:schemeClr val="accent4">
                  <a:lumMod val="75000"/>
                </a:schemeClr>
              </a:solidFill>
            </a:endParaRPr>
          </a:p>
          <a:p>
            <a:pPr marL="0" indent="0">
              <a:buNone/>
            </a:pPr>
            <a:r>
              <a:rPr lang="en-US" sz="2200" dirty="0">
                <a:solidFill>
                  <a:schemeClr val="accent4">
                    <a:lumMod val="75000"/>
                  </a:schemeClr>
                </a:solidFill>
              </a:rPr>
              <a:t>&lt;note date="12/11/2002"&gt;</a:t>
            </a:r>
            <a:endParaRPr lang="en-US" sz="2200" dirty="0">
              <a:solidFill>
                <a:schemeClr val="accent4">
                  <a:lumMod val="75000"/>
                </a:schemeClr>
              </a:solidFill>
            </a:endParaRPr>
          </a:p>
          <a:p>
            <a:pPr marL="0" indent="0">
              <a:buNone/>
            </a:pPr>
            <a:r>
              <a:rPr lang="en-US" sz="2200" dirty="0">
                <a:solidFill>
                  <a:schemeClr val="accent4">
                    <a:lumMod val="75000"/>
                  </a:schemeClr>
                </a:solidFill>
              </a:rPr>
              <a:t>&lt;to&gt;Tove&lt;/to&gt;</a:t>
            </a:r>
            <a:endParaRPr lang="en-US" sz="2200" dirty="0">
              <a:solidFill>
                <a:schemeClr val="accent4">
                  <a:lumMod val="75000"/>
                </a:schemeClr>
              </a:solidFill>
            </a:endParaRPr>
          </a:p>
          <a:p>
            <a:pPr marL="0" indent="0">
              <a:buNone/>
            </a:pPr>
            <a:r>
              <a:rPr lang="en-US" sz="2200" dirty="0">
                <a:solidFill>
                  <a:schemeClr val="accent4">
                    <a:lumMod val="75000"/>
                  </a:schemeClr>
                </a:solidFill>
              </a:rPr>
              <a:t>&lt;from&gt;Jani&lt;/from&gt;</a:t>
            </a:r>
            <a:endParaRPr lang="en-US" sz="2200" dirty="0">
              <a:solidFill>
                <a:schemeClr val="accent4">
                  <a:lumMod val="75000"/>
                </a:schemeClr>
              </a:solidFill>
            </a:endParaRPr>
          </a:p>
          <a:p>
            <a:pPr marL="0" indent="0">
              <a:buNone/>
            </a:pPr>
            <a:r>
              <a:rPr lang="en-US" sz="2200" dirty="0">
                <a:solidFill>
                  <a:schemeClr val="accent4">
                    <a:lumMod val="75000"/>
                  </a:schemeClr>
                </a:solidFill>
              </a:rPr>
              <a:t>&lt;/note&gt;</a:t>
            </a:r>
            <a:endParaRPr lang="en-US" sz="2200" dirty="0">
              <a:solidFill>
                <a:schemeClr val="accent4">
                  <a:lumMod val="75000"/>
                </a:schemeClr>
              </a:solidFill>
            </a:endParaRPr>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Languages</a:t>
            </a:r>
            <a:r>
              <a:rPr lang="en-IN" altLang="en-US" dirty="0" smtClean="0"/>
              <a:t>: XML</a:t>
            </a:r>
            <a:endParaRPr lang="en-IN" altLang="en-US" dirty="0" smtClean="0"/>
          </a:p>
        </p:txBody>
      </p:sp>
      <p:sp>
        <p:nvSpPr>
          <p:cNvPr id="3" name="Content Placeholder 2"/>
          <p:cNvSpPr>
            <a:spLocks noGrp="1"/>
          </p:cNvSpPr>
          <p:nvPr>
            <p:ph sz="quarter" idx="1"/>
          </p:nvPr>
        </p:nvSpPr>
        <p:spPr>
          <a:xfrm>
            <a:off x="125095" y="1600200"/>
            <a:ext cx="9114155" cy="5102860"/>
          </a:xfrm>
        </p:spPr>
        <p:txBody>
          <a:bodyPr/>
          <a:lstStyle/>
          <a:p>
            <a:r>
              <a:rPr sz="2200" dirty="0"/>
              <a:t>There is no length limitation for names.</a:t>
            </a:r>
            <a:endParaRPr sz="2200" dirty="0"/>
          </a:p>
          <a:p>
            <a:r>
              <a:rPr sz="2200" dirty="0"/>
              <a:t>Space is Preserved in XML</a:t>
            </a:r>
            <a:endParaRPr sz="2200" dirty="0"/>
          </a:p>
          <a:p>
            <a:r>
              <a:rPr sz="2200" dirty="0"/>
              <a:t>HTML truncates multiple white-space characters to one single white-space: With XML, the whitespace in a document is not truncated</a:t>
            </a:r>
            <a:endParaRPr sz="2200" dirty="0"/>
          </a:p>
          <a:p>
            <a:r>
              <a:rPr sz="2200" dirty="0"/>
              <a:t>Comments in XML are same as HTML</a:t>
            </a:r>
            <a:r>
              <a:rPr lang="en-IN" sz="2200" dirty="0"/>
              <a:t> </a:t>
            </a:r>
            <a:r>
              <a:rPr sz="2200" dirty="0"/>
              <a:t>&lt;!-- This is a comment --&gt;</a:t>
            </a:r>
            <a:endParaRPr sz="2200" dirty="0"/>
          </a:p>
          <a:p>
            <a:r>
              <a:rPr sz="2200" dirty="0"/>
              <a:t> XML names must begin with a letter or underscore and can include digits, hyphens, and</a:t>
            </a:r>
            <a:r>
              <a:rPr lang="en-IN" sz="2200" dirty="0"/>
              <a:t> </a:t>
            </a:r>
            <a:r>
              <a:rPr sz="2200" dirty="0"/>
              <a:t>periods. </a:t>
            </a:r>
            <a:endParaRPr sz="2200"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Document Object Model: DOM</a:t>
            </a:r>
            <a:endParaRPr lang="en-IN" alt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821690" y="2142490"/>
            <a:ext cx="7734300" cy="340995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Document Object Model: DOM</a:t>
            </a:r>
            <a:endParaRPr lang="en-IN" alt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4" name="Content Placeholder 3"/>
          <p:cNvPicPr>
            <a:picLocks noChangeAspect="1"/>
          </p:cNvPicPr>
          <p:nvPr>
            <p:ph sz="quarter" idx="1"/>
          </p:nvPr>
        </p:nvPicPr>
        <p:blipFill>
          <a:blip r:embed="rId1"/>
          <a:stretch>
            <a:fillRect/>
          </a:stretch>
        </p:blipFill>
        <p:spPr>
          <a:xfrm>
            <a:off x="590550" y="2265045"/>
            <a:ext cx="8181975" cy="37719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Document Object Model: DOM</a:t>
            </a:r>
            <a:endParaRPr lang="en-IN" alt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lang="en-US" sz="2400"/>
              <a:t>DOM is a way to represent the webpage in a structured hierarchical way so that it will become easier for programmers and users to glide through the document. </a:t>
            </a:r>
            <a:endParaRPr lang="en-US" sz="2400"/>
          </a:p>
          <a:p>
            <a:r>
              <a:rPr lang="en-US" sz="2400"/>
              <a:t>With DOM, we can easily access and manipulate tags, IDs, classes, Attributes, or Elements of HTML using commands or methods provided by the Document object.</a:t>
            </a:r>
            <a:endParaRPr lang="en-US" sz="2400"/>
          </a:p>
          <a:p>
            <a:r>
              <a:rPr lang="en-US" sz="2400"/>
              <a:t> Using DOM, the JavaScript gets access to HTML as well as CSS of the web page and can also add behavior to the HTML elements. so basically Document Object Model is an API that represents and interacts with HTML or XML documents.</a:t>
            </a:r>
            <a:endParaRPr lang="en-US" sz="240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Document Object Model: DOM</a:t>
            </a:r>
            <a:endParaRPr lang="en-IN" alt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4" name="Content Placeholder 3"/>
          <p:cNvPicPr>
            <a:picLocks noChangeAspect="1"/>
          </p:cNvPicPr>
          <p:nvPr>
            <p:ph sz="quarter" idx="1"/>
          </p:nvPr>
        </p:nvPicPr>
        <p:blipFill>
          <a:blip r:embed="rId1"/>
          <a:stretch>
            <a:fillRect/>
          </a:stretch>
        </p:blipFill>
        <p:spPr>
          <a:xfrm>
            <a:off x="773430" y="2280920"/>
            <a:ext cx="7925435" cy="354774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Document Object Model: DOM</a:t>
            </a:r>
            <a:endParaRPr lang="en-IN" alt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6" name="Content Placeholder 5"/>
          <p:cNvPicPr>
            <a:picLocks noChangeAspect="1"/>
          </p:cNvPicPr>
          <p:nvPr>
            <p:ph sz="quarter" idx="1"/>
          </p:nvPr>
        </p:nvPicPr>
        <p:blipFill>
          <a:blip r:embed="rId1"/>
          <a:stretch>
            <a:fillRect/>
          </a:stretch>
        </p:blipFill>
        <p:spPr>
          <a:xfrm>
            <a:off x="2217420" y="1742440"/>
            <a:ext cx="4943475" cy="421005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How to Select Elements in the Document</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lang="en-US"/>
              <a:t>getElementById()</a:t>
            </a:r>
            <a:endParaRPr lang="en-US"/>
          </a:p>
          <a:p>
            <a:r>
              <a:rPr lang="en-US"/>
              <a:t>querySelector()</a:t>
            </a:r>
            <a:endParaRPr lang="en-US"/>
          </a:p>
          <a:p>
            <a:r>
              <a:rPr lang="en-US"/>
              <a:t>querySelectorAll()</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4" name="Content Placeholder 3"/>
          <p:cNvPicPr>
            <a:picLocks noChangeAspect="1"/>
          </p:cNvPicPr>
          <p:nvPr>
            <p:ph sz="quarter" idx="1"/>
          </p:nvPr>
        </p:nvPicPr>
        <p:blipFill>
          <a:blip r:embed="rId1"/>
          <a:stretch>
            <a:fillRect/>
          </a:stretch>
        </p:blipFill>
        <p:spPr>
          <a:xfrm>
            <a:off x="1951355" y="2286000"/>
            <a:ext cx="5475605" cy="3244215"/>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How to Select Elements in the Document</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lang="en-US"/>
              <a:t>getElementById()</a:t>
            </a:r>
            <a:endParaRPr lang="en-US"/>
          </a:p>
          <a:p>
            <a:r>
              <a:rPr lang="en-US"/>
              <a:t>In HTML, ids are used as unique identifiers for the HTML elements. This means you cannot have the same id name for two different elements.</a:t>
            </a:r>
            <a:endParaRPr lang="en-US"/>
          </a:p>
          <a:p>
            <a:r>
              <a:rPr lang="en-US"/>
              <a:t>This would be incorrect:</a:t>
            </a:r>
            <a:endParaRPr lang="en-US"/>
          </a:p>
          <a:p>
            <a:endParaRPr lang="en-US"/>
          </a:p>
        </p:txBody>
      </p:sp>
      <p:pic>
        <p:nvPicPr>
          <p:cNvPr id="4" name="Picture 3"/>
          <p:cNvPicPr>
            <a:picLocks noChangeAspect="1"/>
          </p:cNvPicPr>
          <p:nvPr/>
        </p:nvPicPr>
        <p:blipFill>
          <a:blip r:embed="rId1"/>
          <a:srcRect r="20281"/>
          <a:stretch>
            <a:fillRect/>
          </a:stretch>
        </p:blipFill>
        <p:spPr>
          <a:xfrm>
            <a:off x="914400" y="4419600"/>
            <a:ext cx="7143750" cy="122809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How to Select Elements in the Document</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lang="en-US" sz="2400"/>
              <a:t>You would have to make sure those ids are unique like this:</a:t>
            </a:r>
            <a:endParaRPr lang="en-US" sz="2400"/>
          </a:p>
          <a:p>
            <a:endParaRPr lang="en-US" sz="2400"/>
          </a:p>
          <a:p>
            <a:endParaRPr lang="en-US" sz="2400"/>
          </a:p>
          <a:p>
            <a:endParaRPr lang="en-US" sz="2400"/>
          </a:p>
          <a:p>
            <a:endParaRPr lang="en-US" sz="2400"/>
          </a:p>
          <a:p>
            <a:r>
              <a:rPr lang="en-US" sz="2400"/>
              <a:t>In JavaScript, we can grab an HTML tag by referencing the id name.</a:t>
            </a:r>
            <a:endParaRPr lang="en-US" sz="2400"/>
          </a:p>
          <a:p>
            <a:endParaRPr lang="en-US"/>
          </a:p>
          <a:p>
            <a:endParaRPr lang="en-US"/>
          </a:p>
        </p:txBody>
      </p:sp>
      <p:pic>
        <p:nvPicPr>
          <p:cNvPr id="6" name="Picture 5"/>
          <p:cNvPicPr>
            <a:picLocks noChangeAspect="1"/>
          </p:cNvPicPr>
          <p:nvPr/>
        </p:nvPicPr>
        <p:blipFill>
          <a:blip r:embed="rId1"/>
          <a:stretch>
            <a:fillRect/>
          </a:stretch>
        </p:blipFill>
        <p:spPr>
          <a:xfrm>
            <a:off x="1367790" y="2286000"/>
            <a:ext cx="6407785" cy="1310640"/>
          </a:xfrm>
          <a:prstGeom prst="rect">
            <a:avLst/>
          </a:prstGeom>
        </p:spPr>
      </p:pic>
      <p:pic>
        <p:nvPicPr>
          <p:cNvPr id="8" name="Picture 7"/>
          <p:cNvPicPr>
            <a:picLocks noChangeAspect="1"/>
          </p:cNvPicPr>
          <p:nvPr/>
        </p:nvPicPr>
        <p:blipFill>
          <a:blip r:embed="rId2"/>
          <a:stretch>
            <a:fillRect/>
          </a:stretch>
        </p:blipFill>
        <p:spPr>
          <a:xfrm>
            <a:off x="1752600" y="4648200"/>
            <a:ext cx="5694045" cy="116713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How to Select Elements in the Document</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lang="en-US" sz="2400"/>
              <a:t>This code tells the computer to get the &lt;p&gt; element with the id of para1 and print the element to the console.</a:t>
            </a:r>
            <a:endParaRPr lang="en-US" sz="2400"/>
          </a:p>
          <a:p>
            <a:endParaRPr lang="en-US" sz="2400"/>
          </a:p>
          <a:p>
            <a:endParaRPr lang="en-US" sz="2400"/>
          </a:p>
          <a:p>
            <a:endParaRPr lang="en-US" sz="2400"/>
          </a:p>
          <a:p>
            <a:endParaRPr lang="en-US" sz="2400"/>
          </a:p>
          <a:p>
            <a:endParaRPr lang="en-US" sz="2400"/>
          </a:p>
          <a:p>
            <a:endParaRPr lang="en-US"/>
          </a:p>
          <a:p>
            <a:endParaRPr lang="en-US"/>
          </a:p>
        </p:txBody>
      </p:sp>
      <p:pic>
        <p:nvPicPr>
          <p:cNvPr id="4" name="Picture 3"/>
          <p:cNvPicPr>
            <a:picLocks noChangeAspect="1"/>
          </p:cNvPicPr>
          <p:nvPr/>
        </p:nvPicPr>
        <p:blipFill>
          <a:blip r:embed="rId1"/>
          <a:stretch>
            <a:fillRect/>
          </a:stretch>
        </p:blipFill>
        <p:spPr>
          <a:xfrm>
            <a:off x="1524000" y="2819400"/>
            <a:ext cx="6261100" cy="314706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lang="en-US" sz="2400"/>
              <a:t>JSON stands for JavaScript Object Notation.</a:t>
            </a:r>
            <a:endParaRPr lang="en-US" sz="2400"/>
          </a:p>
          <a:p>
            <a:r>
              <a:rPr lang="en-US" sz="2400"/>
              <a:t>JSON is an open standard data-interchange format.</a:t>
            </a:r>
            <a:endParaRPr lang="en-US" sz="2400"/>
          </a:p>
          <a:p>
            <a:r>
              <a:rPr lang="en-US" sz="2400"/>
              <a:t>JSON is lightweight and self-describing.</a:t>
            </a:r>
            <a:endParaRPr lang="en-US" sz="2400"/>
          </a:p>
          <a:p>
            <a:r>
              <a:rPr lang="en-US" sz="2400"/>
              <a:t>JSON originated from JavaScript.</a:t>
            </a:r>
            <a:endParaRPr lang="en-US" sz="2400"/>
          </a:p>
          <a:p>
            <a:r>
              <a:rPr lang="en-US" sz="2400"/>
              <a:t>JSON is easy to read and write.</a:t>
            </a:r>
            <a:endParaRPr lang="en-US" sz="2400"/>
          </a:p>
          <a:p>
            <a:r>
              <a:rPr lang="en-US" sz="2400"/>
              <a:t>JSON is language independent.</a:t>
            </a:r>
            <a:endParaRPr lang="en-US" sz="2400"/>
          </a:p>
          <a:p>
            <a:r>
              <a:rPr lang="en-US" sz="2400"/>
              <a:t>JSON supports data structures such as arrays and objects.</a:t>
            </a:r>
            <a:endParaRPr lang="en-US" sz="2400"/>
          </a:p>
          <a:p>
            <a:endParaRPr lang="en-US" sz="2400"/>
          </a:p>
          <a:p>
            <a:endParaRPr lang="en-US" sz="2400"/>
          </a:p>
          <a:p>
            <a:endParaRPr lang="en-US" sz="2400"/>
          </a:p>
          <a:p>
            <a:endParaRPr lang="en-US"/>
          </a:p>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lang="en-US" sz="1800"/>
              <a:t>Less Verbose: In contrast to XML, JSON follows a compact style to improve its users' readability. While working with a complex system, JSON tends to make substantial enhancements.</a:t>
            </a:r>
            <a:endParaRPr lang="en-US" sz="1800"/>
          </a:p>
          <a:p>
            <a:r>
              <a:rPr lang="en-US" sz="1800"/>
              <a:t>Faster: The JSON parsing process is faster than that of the XML because the DOM manipulation library in XML requires extra memory for handling large XML files. However, JSON requires less data that ultimately results in reducing the cost and increasing the parsing speed.</a:t>
            </a:r>
            <a:endParaRPr lang="en-US" sz="1800"/>
          </a:p>
          <a:p>
            <a:r>
              <a:rPr lang="en-US" sz="1800"/>
              <a:t>Readable: The JSON structure is easily readable and straightforward. Regardless of the programming language that you are using, you can easily map the domain objects.</a:t>
            </a:r>
            <a:endParaRPr lang="en-US" sz="1800"/>
          </a:p>
          <a:p>
            <a:r>
              <a:rPr lang="en-US" sz="1800"/>
              <a:t>Structured Data: In JSON, a map data structure is used, whereas XML follows a tree structure. The key-value pairs limit the task but facilitate the predictive and easily understandable model.</a:t>
            </a:r>
            <a:endParaRPr lang="en-US" sz="1800"/>
          </a:p>
          <a:p>
            <a:endParaRPr lang="en-US" sz="1800"/>
          </a:p>
          <a:p>
            <a:endParaRPr lang="en-US" sz="1800"/>
          </a:p>
          <a:p>
            <a:endParaRPr lang="en-US" sz="2400"/>
          </a:p>
          <a:p>
            <a:endParaRPr lang="en-US" sz="240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Basic data types supported by json are:</a:t>
            </a:r>
            <a:endParaRPr sz="1800"/>
          </a:p>
          <a:p>
            <a:r>
              <a:rPr sz="1800"/>
              <a:t>Strings: Characters that are enclosed in single or double quotation marks.</a:t>
            </a:r>
            <a:endParaRPr sz="1800"/>
          </a:p>
          <a:p>
            <a:r>
              <a:rPr sz="1800"/>
              <a:t>Number: A number could be integer or decimal, positive or negative.</a:t>
            </a:r>
            <a:endParaRPr sz="1800"/>
          </a:p>
          <a:p>
            <a:r>
              <a:rPr sz="1800"/>
              <a:t>Booleans: The Boolean value could be either true or false without any quotation marks.</a:t>
            </a:r>
            <a:endParaRPr sz="1800"/>
          </a:p>
          <a:p>
            <a:r>
              <a:rPr sz="1800"/>
              <a:t>Null: Here, null means nothing without any quotation marks.</a:t>
            </a:r>
            <a:endParaRPr sz="1800"/>
          </a:p>
          <a:p>
            <a:endParaRPr lang="en-US" sz="2400"/>
          </a:p>
          <a:p>
            <a:endParaRPr lang="en-US" sz="240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Arrays</a:t>
            </a:r>
            <a:endParaRPr sz="1800"/>
          </a:p>
          <a:p>
            <a:r>
              <a:rPr sz="1800"/>
              <a:t>Arrays are the lists that are represented by the square brackets, and the values have commas in between them. They can contain mix data types, i.e., a single array can have strings, Boolean, numbers.</a:t>
            </a:r>
            <a:endParaRPr sz="1800"/>
          </a:p>
          <a:p>
            <a:r>
              <a:rPr sz="1800"/>
              <a:t>For example:</a:t>
            </a:r>
            <a:endParaRPr sz="1800"/>
          </a:p>
          <a:p>
            <a:r>
              <a:rPr sz="1800"/>
              <a:t>Example 1: [1, 2, 7.8, 5, 9, 10];</a:t>
            </a:r>
            <a:endParaRPr sz="1800"/>
          </a:p>
          <a:p>
            <a:r>
              <a:rPr sz="1800"/>
              <a:t>Example 2: ["red", "yellow", "green"];</a:t>
            </a:r>
            <a:endParaRPr sz="1800"/>
          </a:p>
          <a:p>
            <a:r>
              <a:rPr sz="1800"/>
              <a:t>Example 3: [8, "hello", null, true];</a:t>
            </a:r>
            <a:endParaRPr sz="1800"/>
          </a:p>
          <a:p>
            <a:endParaRPr sz="1800"/>
          </a:p>
          <a:p>
            <a:r>
              <a:rPr sz="1800"/>
              <a:t>In the above, example 1 is an array of numbers, example 2 is an array of strings, and example 3 is an array of mix data types.</a:t>
            </a:r>
            <a:endParaRPr sz="1800"/>
          </a:p>
          <a:p>
            <a:endParaRPr lang="en-US" sz="240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Objects</a:t>
            </a:r>
            <a:endParaRPr sz="1800"/>
          </a:p>
          <a:p>
            <a:r>
              <a:rPr sz="1800"/>
              <a:t>Objects are JSON dictionaries that are enclosed in curly brackets. In objects, keys and values are separated by a colon ':', pairs are separated by comma. Keys and values can be of any type, but the most common type for the keys is a string.</a:t>
            </a:r>
            <a:endParaRPr sz="1800"/>
          </a:p>
          <a:p>
            <a:endParaRPr sz="1800"/>
          </a:p>
          <a:p>
            <a:r>
              <a:rPr sz="1800"/>
              <a:t>For example: {"red" : 1, "yellow" : 2, "green" : 3};</a:t>
            </a:r>
            <a:endParaRPr sz="180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Nesting</a:t>
            </a:r>
            <a:r>
              <a:rPr lang="en-IN" sz="1800"/>
              <a:t>: </a:t>
            </a:r>
            <a:r>
              <a:rPr sz="1800"/>
              <a:t>Nesting involves keeping the arrays and objects inside of each other. We can put the arrays inside objects, objects inside arrays, arrays inside arrays, etc. We can say that json file is a big object with lots of objects and arrays inside.</a:t>
            </a:r>
            <a:r>
              <a:rPr lang="en-IN" sz="1800"/>
              <a:t> </a:t>
            </a:r>
            <a:r>
              <a:rPr sz="1800"/>
              <a:t>Example:</a:t>
            </a:r>
            <a:endParaRPr sz="1800"/>
          </a:p>
          <a:p>
            <a:r>
              <a:rPr sz="1800"/>
              <a:t>{  </a:t>
            </a:r>
            <a:endParaRPr sz="1800"/>
          </a:p>
          <a:p>
            <a:r>
              <a:rPr sz="1800"/>
              <a:t>  "song" :  </a:t>
            </a:r>
            <a:endParaRPr sz="1800"/>
          </a:p>
          <a:p>
            <a:r>
              <a:rPr sz="1800"/>
              <a:t>            {  </a:t>
            </a:r>
            <a:endParaRPr sz="1800"/>
          </a:p>
          <a:p>
            <a:r>
              <a:rPr sz="1800"/>
              <a:t>                 "title" :  "Hey Dude";  </a:t>
            </a:r>
            <a:endParaRPr sz="1800"/>
          </a:p>
          <a:p>
            <a:r>
              <a:rPr sz="1800"/>
              <a:t>                  "artist": "The Beatles";  </a:t>
            </a:r>
            <a:endParaRPr sz="1800"/>
          </a:p>
          <a:p>
            <a:r>
              <a:rPr sz="1800"/>
              <a:t>                   "musicians": ["John Lennon", "Paul McCratney", "Ringo Starr"];  </a:t>
            </a:r>
            <a:endParaRPr sz="1800"/>
          </a:p>
          <a:p>
            <a:r>
              <a:rPr sz="1800"/>
              <a:t>             }  </a:t>
            </a:r>
            <a:endParaRPr sz="1800"/>
          </a:p>
          <a:p>
            <a:r>
              <a:rPr sz="1800"/>
              <a:t>}  </a:t>
            </a:r>
            <a:endParaRPr sz="1800"/>
          </a:p>
          <a:p>
            <a:r>
              <a:rPr sz="1800"/>
              <a:t>In the above code, the song starts with a curly bracket. Therefore, a song is an object. It contains three key-value pairs wherein title, artist and musicians are the keys.'</a:t>
            </a:r>
            <a:endParaRPr sz="180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Nesting</a:t>
            </a:r>
            <a:r>
              <a:rPr lang="en-IN" sz="1800"/>
              <a:t>: </a:t>
            </a:r>
            <a:r>
              <a:rPr sz="1800"/>
              <a:t>Nesting involves keeping the arrays and objects inside of each other. We can put the arrays inside objects, objects inside arrays, arrays inside arrays, etc. We can say that json file is a big object with lots of objects and arrays inside.</a:t>
            </a:r>
            <a:r>
              <a:rPr lang="en-IN" sz="1800"/>
              <a:t> </a:t>
            </a:r>
            <a:r>
              <a:rPr sz="1800"/>
              <a:t>Example:</a:t>
            </a:r>
            <a:endParaRPr sz="1800"/>
          </a:p>
          <a:p>
            <a:r>
              <a:rPr sz="1800"/>
              <a:t>{  </a:t>
            </a:r>
            <a:endParaRPr sz="1800"/>
          </a:p>
          <a:p>
            <a:r>
              <a:rPr sz="1800"/>
              <a:t>  "song" :  </a:t>
            </a:r>
            <a:endParaRPr sz="1800"/>
          </a:p>
          <a:p>
            <a:r>
              <a:rPr sz="1800"/>
              <a:t>            {  </a:t>
            </a:r>
            <a:endParaRPr sz="1800"/>
          </a:p>
          <a:p>
            <a:r>
              <a:rPr sz="1800"/>
              <a:t>                 "title" :  "Hey Dude";  </a:t>
            </a:r>
            <a:endParaRPr sz="1800"/>
          </a:p>
          <a:p>
            <a:r>
              <a:rPr sz="1800"/>
              <a:t>                  "artist": "The Beatles";  </a:t>
            </a:r>
            <a:endParaRPr sz="1800"/>
          </a:p>
          <a:p>
            <a:r>
              <a:rPr sz="1800"/>
              <a:t>                   "musicians": ["John Lennon", "Paul McCratney", "Ringo Starr"];  </a:t>
            </a:r>
            <a:endParaRPr sz="1800"/>
          </a:p>
          <a:p>
            <a:r>
              <a:rPr sz="1800"/>
              <a:t>             }  </a:t>
            </a:r>
            <a:endParaRPr sz="1800"/>
          </a:p>
          <a:p>
            <a:r>
              <a:rPr sz="1800"/>
              <a:t>}  </a:t>
            </a:r>
            <a:endParaRPr sz="1800"/>
          </a:p>
          <a:p>
            <a:r>
              <a:rPr sz="1800"/>
              <a:t>In the above code, the song starts with a curly bracket. Therefore, a song is an object. It contains three key-value pairs wherein title, artist and musicians are the keys.'</a:t>
            </a:r>
            <a:endParaRPr sz="18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 (cont.)</a:t>
            </a:r>
            <a:endParaRPr lang="en-US" dirty="0"/>
          </a:p>
        </p:txBody>
      </p:sp>
      <p:sp>
        <p:nvSpPr>
          <p:cNvPr id="3" name="Content Placeholder 2"/>
          <p:cNvSpPr>
            <a:spLocks noGrp="1"/>
          </p:cNvSpPr>
          <p:nvPr>
            <p:ph sz="quarter" idx="1"/>
          </p:nvPr>
        </p:nvSpPr>
        <p:spPr/>
        <p:txBody>
          <a:bodyPr/>
          <a:lstStyle/>
          <a:p>
            <a:r>
              <a:rPr lang="en-US" dirty="0" smtClean="0"/>
              <a:t>WWW </a:t>
            </a:r>
            <a:r>
              <a:rPr lang="en-US" dirty="0"/>
              <a:t>created in 1989-91 by Tim </a:t>
            </a:r>
            <a:r>
              <a:rPr lang="en-US" dirty="0" smtClean="0"/>
              <a:t>Berners-Lee</a:t>
            </a:r>
            <a:endParaRPr lang="en-US" dirty="0" smtClean="0"/>
          </a:p>
          <a:p>
            <a:r>
              <a:rPr lang="en-US" dirty="0" smtClean="0"/>
              <a:t>Popular </a:t>
            </a:r>
            <a:r>
              <a:rPr lang="en-US" dirty="0"/>
              <a:t>web browsers released: </a:t>
            </a:r>
            <a:endParaRPr lang="en-US" dirty="0" smtClean="0"/>
          </a:p>
          <a:p>
            <a:pPr lvl="1"/>
            <a:r>
              <a:rPr lang="en-US" dirty="0" smtClean="0"/>
              <a:t>Netscape 1994 </a:t>
            </a:r>
            <a:endParaRPr lang="en-US" dirty="0" smtClean="0"/>
          </a:p>
          <a:p>
            <a:pPr lvl="1"/>
            <a:r>
              <a:rPr lang="en-US" dirty="0" smtClean="0"/>
              <a:t>IE </a:t>
            </a:r>
            <a:r>
              <a:rPr lang="en-US" dirty="0"/>
              <a:t>1995</a:t>
            </a:r>
            <a:endParaRPr lang="en-US" dirty="0"/>
          </a:p>
          <a:p>
            <a:r>
              <a:rPr lang="en-US" dirty="0"/>
              <a:t>Amazon.com opens in </a:t>
            </a:r>
            <a:r>
              <a:rPr lang="en-US" dirty="0" smtClean="0"/>
              <a:t>1995 </a:t>
            </a:r>
            <a:endParaRPr lang="en-US" dirty="0" smtClean="0"/>
          </a:p>
          <a:p>
            <a:r>
              <a:rPr lang="en-US" dirty="0" smtClean="0"/>
              <a:t>Google </a:t>
            </a:r>
            <a:r>
              <a:rPr lang="en-US" dirty="0"/>
              <a:t>January </a:t>
            </a:r>
            <a:r>
              <a:rPr lang="en-US" dirty="0" smtClean="0"/>
              <a:t>1996</a:t>
            </a:r>
            <a:endParaRPr lang="en-US" dirty="0" smtClean="0"/>
          </a:p>
          <a:p>
            <a:r>
              <a:rPr lang="en-US" dirty="0" smtClean="0"/>
              <a:t>Wikipedia </a:t>
            </a:r>
            <a:r>
              <a:rPr lang="en-US" dirty="0"/>
              <a:t>launched in 2001</a:t>
            </a:r>
            <a:endParaRPr lang="en-US" dirty="0"/>
          </a:p>
          <a:p>
            <a:r>
              <a:rPr lang="en-US" dirty="0"/>
              <a:t>MySpace opens in 2003</a:t>
            </a:r>
            <a:endParaRPr lang="en-US" dirty="0"/>
          </a:p>
          <a:p>
            <a:r>
              <a:rPr lang="en-US" dirty="0"/>
              <a:t>Facebook February 2004</a:t>
            </a:r>
            <a:endParaRPr lang="en-US" dirty="0"/>
          </a:p>
          <a:p>
            <a:endParaRPr lang="en-US"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7400" y="2133600"/>
            <a:ext cx="32766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In JSON, objects refer to dictionaries, which are enclosed in curly brackets, i.e., { }. These objects are written in key/value pairs, where the key has to be a string and values have to be a valid JSON data type such as string, number, object, Boolean or null. Here the key and values are separated by a colon, and a comma separates each key/value pair.</a:t>
            </a:r>
            <a:endParaRPr sz="1800"/>
          </a:p>
          <a:p>
            <a:r>
              <a:rPr sz="1800"/>
              <a:t>For example:</a:t>
            </a:r>
            <a:endParaRPr sz="1800"/>
          </a:p>
          <a:p>
            <a:r>
              <a:rPr sz="1800"/>
              <a:t>{"name" : "Jack", "employeeid" : 001, "present" : false}  </a:t>
            </a:r>
            <a:endParaRPr sz="1800"/>
          </a:p>
          <a:p>
            <a:endParaRPr lang="en-US" sz="2400"/>
          </a:p>
          <a:p>
            <a:endParaRPr lang="en-US" sz="240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pic>
        <p:nvPicPr>
          <p:cNvPr id="7" name="Content Placeholder 6"/>
          <p:cNvPicPr>
            <a:picLocks noChangeAspect="1"/>
          </p:cNvPicPr>
          <p:nvPr>
            <p:ph sz="quarter" idx="1"/>
          </p:nvPr>
        </p:nvPicPr>
        <p:blipFill>
          <a:blip r:embed="rId1"/>
          <a:stretch>
            <a:fillRect/>
          </a:stretch>
        </p:blipFill>
        <p:spPr>
          <a:xfrm>
            <a:off x="1330325" y="1600200"/>
            <a:ext cx="6717030" cy="4495800"/>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{"employees":[  </a:t>
            </a:r>
            <a:endParaRPr sz="1800"/>
          </a:p>
          <a:p>
            <a:r>
              <a:rPr sz="1800"/>
              <a:t>    {"name":"Shyam", "email":"shyamjaiswal@gmail.com"},  </a:t>
            </a:r>
            <a:endParaRPr sz="1800"/>
          </a:p>
          <a:p>
            <a:r>
              <a:rPr sz="1800"/>
              <a:t>    {"name":"Bob", "email":"bob32@gmail.com"},  </a:t>
            </a:r>
            <a:endParaRPr sz="1800"/>
          </a:p>
          <a:p>
            <a:r>
              <a:rPr sz="1800"/>
              <a:t>    {"name":"Jai", "email":"jai87@gmail.com"}  </a:t>
            </a:r>
            <a:endParaRPr sz="1800"/>
          </a:p>
          <a:p>
            <a:r>
              <a:rPr sz="1800"/>
              <a:t>]}  </a:t>
            </a:r>
            <a:endParaRPr sz="1800"/>
          </a:p>
          <a:p>
            <a:endParaRPr lang="en-US" sz="240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&lt;employees&gt;  </a:t>
            </a:r>
            <a:endParaRPr sz="1800"/>
          </a:p>
          <a:p>
            <a:r>
              <a:rPr sz="1800"/>
              <a:t>    &lt;employee&gt;  </a:t>
            </a:r>
            <a:endParaRPr sz="1800"/>
          </a:p>
          <a:p>
            <a:r>
              <a:rPr sz="1800"/>
              <a:t>        &lt;name&gt;Shyam&lt;/name&gt;   </a:t>
            </a:r>
            <a:endParaRPr sz="1800"/>
          </a:p>
          <a:p>
            <a:r>
              <a:rPr sz="1800"/>
              <a:t>        &lt;email&gt;shyamjaiswal@gmail.com&lt;/email&gt;  </a:t>
            </a:r>
            <a:endParaRPr sz="1800"/>
          </a:p>
          <a:p>
            <a:r>
              <a:rPr sz="1800"/>
              <a:t>    &lt;/employee&gt;  </a:t>
            </a:r>
            <a:endParaRPr sz="1800"/>
          </a:p>
          <a:p>
            <a:r>
              <a:rPr sz="1800"/>
              <a:t>    &lt;employee&gt;  </a:t>
            </a:r>
            <a:endParaRPr sz="1800"/>
          </a:p>
          <a:p>
            <a:r>
              <a:rPr sz="1800"/>
              <a:t>        &lt;name&gt;Bob&lt;/name&gt;   </a:t>
            </a:r>
            <a:endParaRPr sz="1800"/>
          </a:p>
          <a:p>
            <a:r>
              <a:rPr sz="1800"/>
              <a:t>        &lt;email&gt;bob32@gmail.com&lt;/email&gt;  </a:t>
            </a:r>
            <a:endParaRPr sz="1800"/>
          </a:p>
          <a:p>
            <a:r>
              <a:rPr sz="1800"/>
              <a:t>    &lt;/employee&gt;  </a:t>
            </a:r>
            <a:endParaRPr sz="1800"/>
          </a:p>
          <a:p>
            <a:r>
              <a:rPr sz="1800"/>
              <a:t>    &lt;employee&gt;  </a:t>
            </a:r>
            <a:endParaRPr sz="1800"/>
          </a:p>
          <a:p>
            <a:r>
              <a:rPr sz="1800"/>
              <a:t>        &lt;name&gt;Jai&lt;/name&gt;   </a:t>
            </a:r>
            <a:endParaRPr sz="1800"/>
          </a:p>
          <a:p>
            <a:r>
              <a:rPr sz="1800"/>
              <a:t>        &lt;email&gt;jai87@gmail.com&lt;/email&gt;  </a:t>
            </a:r>
            <a:endParaRPr sz="1800"/>
          </a:p>
          <a:p>
            <a:r>
              <a:rPr sz="1800"/>
              <a:t>    &lt;/employee&gt;  </a:t>
            </a:r>
            <a:endParaRPr sz="1800"/>
          </a:p>
          <a:p>
            <a:r>
              <a:rPr sz="1800"/>
              <a:t>&lt;/employees&gt;  </a:t>
            </a:r>
            <a:endParaRPr sz="180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&lt;employees&gt;  </a:t>
            </a:r>
            <a:endParaRPr sz="1800"/>
          </a:p>
          <a:p>
            <a:r>
              <a:rPr sz="1800"/>
              <a:t>    &lt;employee&gt;  </a:t>
            </a:r>
            <a:endParaRPr sz="1800"/>
          </a:p>
          <a:p>
            <a:r>
              <a:rPr sz="1800"/>
              <a:t>        &lt;name&gt;Shyam&lt;/name&gt;   </a:t>
            </a:r>
            <a:endParaRPr sz="1800"/>
          </a:p>
          <a:p>
            <a:r>
              <a:rPr sz="1800"/>
              <a:t>        &lt;email&gt;shyamjaiswal@gmail.com&lt;/email&gt;  </a:t>
            </a:r>
            <a:endParaRPr sz="1800"/>
          </a:p>
          <a:p>
            <a:r>
              <a:rPr sz="1800"/>
              <a:t>    &lt;/employee&gt;  </a:t>
            </a:r>
            <a:endParaRPr sz="1800"/>
          </a:p>
          <a:p>
            <a:r>
              <a:rPr sz="1800"/>
              <a:t>    &lt;employee&gt;  </a:t>
            </a:r>
            <a:endParaRPr sz="1800"/>
          </a:p>
          <a:p>
            <a:r>
              <a:rPr sz="1800"/>
              <a:t>        &lt;name&gt;Bob&lt;/name&gt;   </a:t>
            </a:r>
            <a:endParaRPr sz="1800"/>
          </a:p>
          <a:p>
            <a:r>
              <a:rPr sz="1800"/>
              <a:t>        &lt;email&gt;bob32@gmail.com&lt;/email&gt;  </a:t>
            </a:r>
            <a:endParaRPr sz="1800"/>
          </a:p>
          <a:p>
            <a:r>
              <a:rPr sz="1800"/>
              <a:t>    &lt;/employee&gt;  </a:t>
            </a:r>
            <a:endParaRPr sz="1800"/>
          </a:p>
          <a:p>
            <a:r>
              <a:rPr sz="1800"/>
              <a:t>    &lt;employee&gt;  </a:t>
            </a:r>
            <a:endParaRPr sz="1800"/>
          </a:p>
          <a:p>
            <a:r>
              <a:rPr sz="1800"/>
              <a:t>        &lt;name&gt;Jai&lt;/name&gt;   </a:t>
            </a:r>
            <a:endParaRPr sz="1800"/>
          </a:p>
          <a:p>
            <a:r>
              <a:rPr sz="1800"/>
              <a:t>        &lt;email&gt;jai87@gmail.com&lt;/email&gt;  </a:t>
            </a:r>
            <a:endParaRPr sz="1800"/>
          </a:p>
          <a:p>
            <a:r>
              <a:rPr sz="1800"/>
              <a:t>    &lt;/employee&gt;  </a:t>
            </a:r>
            <a:endParaRPr sz="1800"/>
          </a:p>
          <a:p>
            <a:r>
              <a:rPr sz="1800"/>
              <a:t>&lt;/employees&gt;  </a:t>
            </a:r>
            <a:endParaRPr sz="180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JSON Object</a:t>
            </a:r>
            <a:r>
              <a:rPr lang="en-IN" sz="1800"/>
              <a:t> : </a:t>
            </a:r>
            <a:r>
              <a:rPr sz="1800"/>
              <a:t>JSON object holds key/value pair. Each key is represented as a string in JSON and value can be of any type. The keys and values are separated by colon. Each key/value pair is separated by comma.</a:t>
            </a:r>
            <a:endParaRPr sz="1800"/>
          </a:p>
          <a:p>
            <a:r>
              <a:rPr sz="1800"/>
              <a:t>The curly brace { represents JSON object.</a:t>
            </a:r>
            <a:endParaRPr sz="1800"/>
          </a:p>
          <a:p>
            <a:r>
              <a:rPr sz="1800"/>
              <a:t>{  </a:t>
            </a:r>
            <a:endParaRPr sz="1800"/>
          </a:p>
          <a:p>
            <a:r>
              <a:rPr sz="1800"/>
              <a:t>    "employee": {  </a:t>
            </a:r>
            <a:endParaRPr sz="1800"/>
          </a:p>
          <a:p>
            <a:r>
              <a:rPr sz="1800"/>
              <a:t>        "name":       "sonoo",   </a:t>
            </a:r>
            <a:endParaRPr sz="1800"/>
          </a:p>
          <a:p>
            <a:r>
              <a:rPr sz="1800"/>
              <a:t>        "salary":      56000,   </a:t>
            </a:r>
            <a:endParaRPr sz="1800"/>
          </a:p>
          <a:p>
            <a:r>
              <a:rPr sz="1800"/>
              <a:t>        "married":    true  </a:t>
            </a:r>
            <a:endParaRPr sz="1800"/>
          </a:p>
          <a:p>
            <a:r>
              <a:rPr sz="1800"/>
              <a:t>    }  </a:t>
            </a:r>
            <a:endParaRPr sz="1800"/>
          </a:p>
          <a:p>
            <a:r>
              <a:rPr sz="1800"/>
              <a:t>}  </a:t>
            </a:r>
            <a:endParaRPr sz="1800"/>
          </a:p>
          <a:p>
            <a:r>
              <a:rPr sz="1800"/>
              <a:t>In the above example, employee is an object in which "name", "salary" and "married" are the key. In this example, there are string, number and boolean value for the keys.</a:t>
            </a:r>
            <a:endParaRPr sz="1800"/>
          </a:p>
          <a:p>
            <a:endParaRPr sz="180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JSON Object with Strings</a:t>
            </a:r>
            <a:endParaRPr sz="1800"/>
          </a:p>
          <a:p>
            <a:r>
              <a:rPr sz="1800"/>
              <a:t>The string value must be enclosed within double quote.</a:t>
            </a:r>
            <a:endParaRPr sz="1800"/>
          </a:p>
          <a:p>
            <a:endParaRPr sz="1800"/>
          </a:p>
          <a:p>
            <a:r>
              <a:rPr sz="1800"/>
              <a:t>{  </a:t>
            </a:r>
            <a:endParaRPr sz="1800"/>
          </a:p>
          <a:p>
            <a:r>
              <a:rPr sz="1800"/>
              <a:t>        "name":       "sonoo",   </a:t>
            </a:r>
            <a:endParaRPr sz="1800"/>
          </a:p>
          <a:p>
            <a:r>
              <a:rPr sz="1800"/>
              <a:t>        "email":      "sonoojaiswal1987@gmail.com"  </a:t>
            </a:r>
            <a:endParaRPr sz="1800"/>
          </a:p>
          <a:p>
            <a:r>
              <a:rPr sz="1800"/>
              <a:t>}  </a:t>
            </a:r>
            <a:endParaRPr sz="180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JSON Object with Numbers</a:t>
            </a:r>
            <a:endParaRPr sz="1800"/>
          </a:p>
          <a:p>
            <a:r>
              <a:rPr sz="1800"/>
              <a:t>JSON supports numbers in double precision floating-point format. The number can be digits (0-9), fractions (.33, .532 etc) and exponents (e, e+, e-,E, E+, E-).</a:t>
            </a:r>
            <a:endParaRPr sz="1800"/>
          </a:p>
          <a:p>
            <a:endParaRPr sz="1800"/>
          </a:p>
          <a:p>
            <a:r>
              <a:rPr sz="1800"/>
              <a:t>{  </a:t>
            </a:r>
            <a:endParaRPr sz="1800"/>
          </a:p>
          <a:p>
            <a:r>
              <a:rPr sz="1800"/>
              <a:t>"integer": 34,  </a:t>
            </a:r>
            <a:endParaRPr sz="1800"/>
          </a:p>
          <a:p>
            <a:r>
              <a:rPr sz="1800"/>
              <a:t>"fraction": .2145,  </a:t>
            </a:r>
            <a:endParaRPr sz="1800"/>
          </a:p>
          <a:p>
            <a:r>
              <a:rPr sz="1800"/>
              <a:t>"exponent": 6.61789e+0  </a:t>
            </a:r>
            <a:endParaRPr sz="1800"/>
          </a:p>
          <a:p>
            <a:r>
              <a:rPr sz="1800"/>
              <a:t>}  </a:t>
            </a:r>
            <a:endParaRPr sz="180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JSON Object with Booleans</a:t>
            </a:r>
            <a:endParaRPr sz="1800"/>
          </a:p>
          <a:p>
            <a:r>
              <a:rPr sz="1800"/>
              <a:t>JSON also supports boolean values true or false.</a:t>
            </a:r>
            <a:endParaRPr sz="1800"/>
          </a:p>
          <a:p>
            <a:endParaRPr sz="1800"/>
          </a:p>
          <a:p>
            <a:r>
              <a:rPr sz="1800"/>
              <a:t>{  </a:t>
            </a:r>
            <a:endParaRPr sz="1800"/>
          </a:p>
          <a:p>
            <a:r>
              <a:rPr sz="1800"/>
              <a:t>"first": true,  </a:t>
            </a:r>
            <a:endParaRPr sz="1800"/>
          </a:p>
          <a:p>
            <a:r>
              <a:rPr sz="1800"/>
              <a:t>"second": false  </a:t>
            </a:r>
            <a:endParaRPr sz="1800"/>
          </a:p>
          <a:p>
            <a:r>
              <a:rPr sz="1800"/>
              <a:t>}  </a:t>
            </a:r>
            <a:endParaRPr sz="180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4000" dirty="0" smtClean="0"/>
              <a:t> JavaScript Object Notation JSON</a:t>
            </a:r>
            <a:endParaRPr lang="en-IN" altLang="en-US" sz="4000" dirty="0" smtClean="0"/>
          </a:p>
        </p:txBody>
      </p:sp>
      <p:sp>
        <p:nvSpPr>
          <p:cNvPr id="5" name="Slide Number Placeholder 4"/>
          <p:cNvSpPr>
            <a:spLocks noGrp="1"/>
          </p:cNvSpPr>
          <p:nvPr>
            <p:ph type="sldNum" sz="quarter" idx="12"/>
          </p:nvPr>
        </p:nvSpPr>
        <p:spPr/>
        <p:txBody>
          <a:bodyPr>
            <a:normAutofit fontScale="85000" lnSpcReduction="20000"/>
          </a:bodyPr>
          <a:lstStyle/>
          <a:p>
            <a:fld id="{0A2139E2-1186-4419-ACB2-2B2AE0080376}" type="slidenum">
              <a:rPr lang="en-US" smtClean="0"/>
            </a:fld>
            <a:endParaRPr lang="en-US"/>
          </a:p>
        </p:txBody>
      </p:sp>
      <p:sp>
        <p:nvSpPr>
          <p:cNvPr id="3" name="Content Placeholder 2"/>
          <p:cNvSpPr/>
          <p:nvPr>
            <p:ph sz="quarter" idx="1"/>
          </p:nvPr>
        </p:nvSpPr>
        <p:spPr/>
        <p:txBody>
          <a:bodyPr/>
          <a:p>
            <a:r>
              <a:rPr sz="1800"/>
              <a:t>JSON Nested Object Example</a:t>
            </a:r>
            <a:endParaRPr sz="1800"/>
          </a:p>
          <a:p>
            <a:r>
              <a:rPr sz="1800"/>
              <a:t>A JSON object can have another object also. </a:t>
            </a:r>
            <a:endParaRPr sz="1800"/>
          </a:p>
          <a:p>
            <a:r>
              <a:rPr sz="1800"/>
              <a:t>{  </a:t>
            </a:r>
            <a:endParaRPr sz="1800"/>
          </a:p>
          <a:p>
            <a:r>
              <a:rPr sz="1800"/>
              <a:t>     "firstName": "Sonoo",   </a:t>
            </a:r>
            <a:endParaRPr sz="1800"/>
          </a:p>
          <a:p>
            <a:r>
              <a:rPr sz="1800"/>
              <a:t>     "lastName": "Jaiswal",   </a:t>
            </a:r>
            <a:endParaRPr sz="1800"/>
          </a:p>
          <a:p>
            <a:r>
              <a:rPr sz="1800"/>
              <a:t>     "age": 27,  </a:t>
            </a:r>
            <a:endParaRPr sz="1800"/>
          </a:p>
          <a:p>
            <a:r>
              <a:rPr sz="1800"/>
              <a:t>     "address" : {  </a:t>
            </a:r>
            <a:endParaRPr sz="1800"/>
          </a:p>
          <a:p>
            <a:r>
              <a:rPr sz="1800"/>
              <a:t>         "streetAddress": "Plot-6, Mohan Nagar",  </a:t>
            </a:r>
            <a:endParaRPr sz="1800"/>
          </a:p>
          <a:p>
            <a:r>
              <a:rPr sz="1800"/>
              <a:t>         "city": "Ghaziabad",  </a:t>
            </a:r>
            <a:endParaRPr sz="1800"/>
          </a:p>
          <a:p>
            <a:r>
              <a:rPr sz="1800"/>
              <a:t>         "state": "UP",  </a:t>
            </a:r>
            <a:endParaRPr sz="1800"/>
          </a:p>
          <a:p>
            <a:r>
              <a:rPr sz="1800"/>
              <a:t>         "postalCode": "201007"  </a:t>
            </a:r>
            <a:endParaRPr sz="1800"/>
          </a:p>
          <a:p>
            <a:r>
              <a:rPr sz="1800"/>
              <a:t>     }  </a:t>
            </a:r>
            <a:endParaRPr sz="1800"/>
          </a:p>
          <a:p>
            <a:r>
              <a:rPr sz="1800"/>
              <a:t> }  </a:t>
            </a:r>
            <a:endParaRPr sz="180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eme2">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0</TotalTime>
  <Words>31965</Words>
  <Application>WPS Presentation</Application>
  <PresentationFormat>On-screen Show (4:3)</PresentationFormat>
  <Paragraphs>1133</Paragraphs>
  <Slides>117</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117</vt:i4>
      </vt:variant>
    </vt:vector>
  </HeadingPairs>
  <TitlesOfParts>
    <vt:vector size="128" baseType="lpstr">
      <vt:lpstr>Arial</vt:lpstr>
      <vt:lpstr>SimSun</vt:lpstr>
      <vt:lpstr>Wingdings</vt:lpstr>
      <vt:lpstr>Tw Cen MT</vt:lpstr>
      <vt:lpstr>Wingdings 2</vt:lpstr>
      <vt:lpstr>Wingdings</vt:lpstr>
      <vt:lpstr>Calibri</vt:lpstr>
      <vt:lpstr>Microsoft YaHei</vt:lpstr>
      <vt:lpstr>Arial Unicode MS</vt:lpstr>
      <vt:lpstr>Times New Roman</vt:lpstr>
      <vt:lpstr>Theme2</vt:lpstr>
      <vt:lpstr>CSc 502 Web computing</vt:lpstr>
      <vt:lpstr>Course Objectives</vt:lpstr>
      <vt:lpstr>Course Objectives (cont.)</vt:lpstr>
      <vt:lpstr>Grading</vt:lpstr>
      <vt:lpstr>What is the internet?</vt:lpstr>
      <vt:lpstr>What is the internet?</vt:lpstr>
      <vt:lpstr>Brief history</vt:lpstr>
      <vt:lpstr>Brief history</vt:lpstr>
      <vt:lpstr>Brief history (cont.)</vt:lpstr>
      <vt:lpstr>PowerPoint 演示文稿</vt:lpstr>
      <vt:lpstr>Key aspects of the internet</vt:lpstr>
      <vt:lpstr>People and organizations</vt:lpstr>
      <vt:lpstr>Web Servers</vt:lpstr>
      <vt:lpstr>Application Server</vt:lpstr>
      <vt:lpstr>Web Browser</vt:lpstr>
      <vt:lpstr>Web Browser</vt:lpstr>
      <vt:lpstr>Web Browser</vt:lpstr>
      <vt:lpstr>Web Browser</vt:lpstr>
      <vt:lpstr>PowerPoint 演示文稿</vt:lpstr>
      <vt:lpstr>Uniform Resource Identifier (URI)</vt:lpstr>
      <vt:lpstr>Uniform Resource Locator (URL)</vt:lpstr>
      <vt:lpstr>Uniform Resource Locator (URL)</vt:lpstr>
      <vt:lpstr>Uniform Resource Locator (URL)</vt:lpstr>
      <vt:lpstr>Uniform Resource Locator (URL)</vt:lpstr>
      <vt:lpstr>Domain Name Server (DNS)</vt:lpstr>
      <vt:lpstr>Domain Name Server (DNS)</vt:lpstr>
      <vt:lpstr>Hypertext Transport Protocol (HTTP)</vt:lpstr>
      <vt:lpstr>Hypertext Transport Protocol (HTTP)</vt:lpstr>
      <vt:lpstr>Hypertext Transport Protocol (HTTP)</vt:lpstr>
      <vt:lpstr>Hypertext Transport Protocol (HTTP)</vt:lpstr>
      <vt:lpstr>PowerPoint 演示文稿</vt:lpstr>
      <vt:lpstr>Hypertext Transport Protocol (HTTP)</vt:lpstr>
      <vt:lpstr>Hypertext Transport Protocol (HTTP)</vt:lpstr>
      <vt:lpstr>Hypertext Transport Protocol (HTTP)</vt:lpstr>
      <vt:lpstr>Hypertext Transport Protocol (HTTP)</vt:lpstr>
      <vt:lpstr>Hypertext Transport Protocol (HTTP)</vt:lpstr>
      <vt:lpstr>HTTP Error Codes</vt:lpstr>
      <vt:lpstr>Internet Media (“MIME”) types</vt:lpstr>
      <vt:lpstr>HTTP vs HTTPS</vt:lpstr>
      <vt:lpstr>SSL- SECURE SOCKET LAYER</vt:lpstr>
      <vt:lpstr>SSL- SECURE SOCKET LAYER</vt:lpstr>
      <vt:lpstr>SSL- SECURE SOCKET LAYER</vt:lpstr>
      <vt:lpstr>SSL- SECURE SOCKET LAYER</vt:lpstr>
      <vt:lpstr>TLS- Transport Layer Security</vt:lpstr>
      <vt:lpstr>TLS- Transport Layer Security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HTML</vt:lpstr>
      <vt:lpstr>HTML</vt:lpstr>
      <vt:lpstr>HTML</vt:lpstr>
      <vt:lpstr>HTML</vt:lpstr>
      <vt:lpstr>Web Languages: XML</vt:lpstr>
      <vt:lpstr>Web Languages: XML</vt:lpstr>
      <vt:lpstr>Web Languages: XML</vt:lpstr>
      <vt:lpstr>Web Languages: XML</vt:lpstr>
      <vt:lpstr>Web Languages: XML</vt:lpstr>
      <vt:lpstr>Web Languages: XML</vt:lpstr>
      <vt:lpstr>Web Languages: XML</vt:lpstr>
      <vt:lpstr>Web Languages: XML</vt:lpstr>
      <vt:lpstr>Web Languages: XML</vt:lpstr>
      <vt:lpstr>Web Languages: XML</vt:lpstr>
      <vt:lpstr>Document Object Model: DOM</vt:lpstr>
      <vt:lpstr>Document Object Model: DOM</vt:lpstr>
      <vt:lpstr>Document Object Model: DOM</vt:lpstr>
      <vt:lpstr>Document Object Model: DOM</vt:lpstr>
      <vt:lpstr>Document Object Model: DOM</vt:lpstr>
      <vt:lpstr>How to Select Elements in the Document</vt:lpstr>
      <vt:lpstr>How to Select Elements in the Document</vt:lpstr>
      <vt:lpstr>How to Select Elements in the Document</vt:lpstr>
      <vt:lpstr>How to Select Elements in the Document</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JavaScript Object Notation JSON</vt:lpstr>
      <vt:lpstr> REST API</vt:lpstr>
      <vt:lpstr> Uniform interface</vt:lpstr>
      <vt:lpstr>Statelessness</vt:lpstr>
      <vt:lpstr>Layered system</vt:lpstr>
      <vt:lpstr>Cacheability</vt:lpstr>
      <vt:lpstr>Code on demand</vt:lpstr>
      <vt:lpstr>Code on demand</vt:lpstr>
      <vt:lpstr>Code on demand</vt:lpstr>
      <vt:lpstr>Code on demand</vt:lpstr>
      <vt:lpstr>Code on demand</vt:lpstr>
      <vt:lpstr>Code on demand</vt:lpstr>
      <vt:lpstr>Code on demand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380 Web Programming</dc:title>
  <dc:creator>Xenia Mountrouidou</dc:creator>
  <cp:lastModifiedBy>Dell</cp:lastModifiedBy>
  <cp:revision>121</cp:revision>
  <dcterms:created xsi:type="dcterms:W3CDTF">2011-07-13T20:09:00Z</dcterms:created>
  <dcterms:modified xsi:type="dcterms:W3CDTF">2022-07-22T02:59:55Z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20C241CAF37E41AF854505834B3918E1</vt:lpwstr>
  </property>
  <property fmtid="{D5CDD505-2E9C-101B-9397-08002B2CF9AE}" pid="3" name="KSOProductBuildVer">
    <vt:lpwstr>1033-11.2.0.11191</vt:lpwstr>
  </property>
</Properties>
</file>